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74" r:id="rId6"/>
    <p:sldId id="275" r:id="rId7"/>
    <p:sldId id="276" r:id="rId8"/>
    <p:sldId id="279" r:id="rId9"/>
    <p:sldId id="280" r:id="rId10"/>
    <p:sldId id="281" r:id="rId11"/>
    <p:sldId id="282" r:id="rId12"/>
    <p:sldId id="283" r:id="rId13"/>
    <p:sldId id="284" r:id="rId14"/>
    <p:sldId id="277" r:id="rId15"/>
    <p:sldId id="278" r:id="rId16"/>
    <p:sldId id="269" r:id="rId17"/>
    <p:sldId id="285" r:id="rId18"/>
    <p:sldId id="286" r:id="rId19"/>
    <p:sldId id="287" r:id="rId20"/>
    <p:sldId id="288" r:id="rId21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000099"/>
    <a:srgbClr val="5A8E22"/>
    <a:srgbClr val="747679"/>
    <a:srgbClr val="E2001A"/>
    <a:srgbClr val="86B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8" d="100"/>
          <a:sy n="118" d="100"/>
        </p:scale>
        <p:origin x="306" y="426"/>
      </p:cViewPr>
      <p:guideLst>
        <p:guide orient="horz" pos="3974"/>
        <p:guide orient="horz" pos="1026"/>
        <p:guide orient="horz" pos="255"/>
        <p:guide orient="horz" pos="890"/>
        <p:guide orient="horz" pos="3884"/>
        <p:guide orient="horz" pos="2160"/>
        <p:guide pos="295"/>
        <p:guide pos="5465"/>
        <p:guide pos="2880"/>
        <p:guide pos="2971"/>
        <p:guide pos="27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88158-7638-4A4C-AE9D-8C099C472D6A}" type="datetimeFigureOut">
              <a:rPr lang="de-CH" smtClean="0"/>
              <a:t>02.03.2017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8031F-8DDD-4101-A50B-1AA157332EC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5817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4C861-1321-45E8-8ADB-AD1B16B52E69}" type="datetimeFigureOut">
              <a:rPr lang="de-CH" smtClean="0"/>
              <a:t>02.03.2017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E7BE3-F0BE-4E85-B994-9C00BE32AC1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50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3E874-B780-441A-8397-FB23CCF67DDD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7306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BE3-F0BE-4E85-B994-9C00BE32AC17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2944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BE3-F0BE-4E85-B994-9C00BE32AC17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3735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BE3-F0BE-4E85-B994-9C00BE32AC17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7167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BE3-F0BE-4E85-B994-9C00BE32AC17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6043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BE3-F0BE-4E85-B994-9C00BE32AC17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3651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BE3-F0BE-4E85-B994-9C00BE32AC17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3918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BE3-F0BE-4E85-B994-9C00BE32AC17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166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BE3-F0BE-4E85-B994-9C00BE32AC17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255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dirty="0" smtClean="0"/>
              <a:t>Fig. 1. Location of villages (n ¼ 187) with land use (oil palm) conflict occurrence in Kalimantan, Indonesian Borneo, with sub-district (grey lines) and district (black lines) information,</a:t>
            </a:r>
          </a:p>
          <a:p>
            <a:r>
              <a:rPr lang="en-US" altLang="de-DE" dirty="0" smtClean="0"/>
              <a:t>with protected areas (grey) and 2010 land cover types (from </a:t>
            </a:r>
            <a:r>
              <a:rPr lang="en-US" altLang="de-DE" dirty="0" err="1" smtClean="0"/>
              <a:t>Gaveau</a:t>
            </a:r>
            <a:r>
              <a:rPr lang="en-US" altLang="de-DE" dirty="0" smtClean="0"/>
              <a:t> et al., 2014).</a:t>
            </a:r>
          </a:p>
          <a:p>
            <a:r>
              <a:rPr lang="en-US" altLang="de-DE" dirty="0" smtClean="0"/>
              <a:t>Source: Oil </a:t>
            </a:r>
            <a:r>
              <a:rPr lang="en-US" altLang="de-DE" dirty="0" err="1" smtClean="0"/>
              <a:t>palmecommunity</a:t>
            </a:r>
            <a:r>
              <a:rPr lang="en-US" altLang="de-DE" dirty="0" smtClean="0"/>
              <a:t> conflict mapping in Indonesia: A case for better</a:t>
            </a:r>
          </a:p>
          <a:p>
            <a:r>
              <a:rPr lang="en-US" altLang="de-DE" dirty="0" smtClean="0"/>
              <a:t>community liaison in planning for development initiatives</a:t>
            </a:r>
          </a:p>
          <a:p>
            <a:r>
              <a:rPr lang="pt-BR" altLang="de-DE" dirty="0" smtClean="0"/>
              <a:t>Nicola K. Abram a, b, c, d, *, Erik Meijaard b, c, d, e, Kerrie A. Wilson b, c, Jacqueline T. Davis f,</a:t>
            </a:r>
          </a:p>
          <a:p>
            <a:r>
              <a:rPr lang="de-CH" altLang="de-DE" dirty="0" smtClean="0"/>
              <a:t>Jessie A. Wells b, c, Marc </a:t>
            </a:r>
            <a:r>
              <a:rPr lang="de-CH" altLang="de-DE" dirty="0" err="1" smtClean="0"/>
              <a:t>Ancrenaz</a:t>
            </a:r>
            <a:r>
              <a:rPr lang="de-CH" altLang="de-DE" dirty="0" smtClean="0"/>
              <a:t> d, g, h, </a:t>
            </a:r>
            <a:r>
              <a:rPr lang="de-CH" altLang="de-DE" dirty="0" err="1" smtClean="0"/>
              <a:t>Sugeng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Budiharta</a:t>
            </a:r>
            <a:r>
              <a:rPr lang="de-CH" altLang="de-DE" dirty="0" smtClean="0"/>
              <a:t> b, c, i, Alexandra </a:t>
            </a:r>
            <a:r>
              <a:rPr lang="de-CH" altLang="de-DE" dirty="0" err="1" smtClean="0"/>
              <a:t>Durrant</a:t>
            </a:r>
            <a:r>
              <a:rPr lang="de-CH" altLang="de-DE" dirty="0" smtClean="0"/>
              <a:t> d,</a:t>
            </a:r>
          </a:p>
          <a:p>
            <a:r>
              <a:rPr lang="de-CH" altLang="de-DE" dirty="0" smtClean="0"/>
              <a:t>Afif </a:t>
            </a:r>
            <a:r>
              <a:rPr lang="de-CH" altLang="de-DE" dirty="0" err="1" smtClean="0"/>
              <a:t>Fakhruzzi</a:t>
            </a:r>
            <a:r>
              <a:rPr lang="de-CH" altLang="de-DE" dirty="0" smtClean="0"/>
              <a:t> j, Rebecca K. </a:t>
            </a:r>
            <a:r>
              <a:rPr lang="de-CH" altLang="de-DE" dirty="0" err="1" smtClean="0"/>
              <a:t>Runting</a:t>
            </a:r>
            <a:r>
              <a:rPr lang="de-CH" altLang="de-DE" dirty="0" smtClean="0"/>
              <a:t> b, c, David </a:t>
            </a:r>
            <a:r>
              <a:rPr lang="de-CH" altLang="de-DE" dirty="0" err="1" smtClean="0"/>
              <a:t>Gaveau</a:t>
            </a:r>
            <a:r>
              <a:rPr lang="de-CH" altLang="de-DE" dirty="0" smtClean="0"/>
              <a:t> k, Kerrie </a:t>
            </a:r>
            <a:r>
              <a:rPr lang="de-CH" altLang="de-DE" dirty="0" err="1" smtClean="0"/>
              <a:t>Mengersen</a:t>
            </a:r>
            <a:r>
              <a:rPr lang="de-CH" altLang="de-DE" dirty="0" smtClean="0"/>
              <a:t> l</a:t>
            </a:r>
          </a:p>
          <a:p>
            <a:r>
              <a:rPr lang="en-US" altLang="de-DE" dirty="0" smtClean="0"/>
              <a:t>Contents lists available at </a:t>
            </a:r>
            <a:r>
              <a:rPr lang="en-US" altLang="de-DE" dirty="0" err="1" smtClean="0"/>
              <a:t>ScienceDirect</a:t>
            </a:r>
            <a:endParaRPr lang="en-US" altLang="de-DE" dirty="0" smtClean="0"/>
          </a:p>
          <a:p>
            <a:r>
              <a:rPr lang="en-US" altLang="de-DE" dirty="0" smtClean="0"/>
              <a:t>Applied Geography</a:t>
            </a:r>
          </a:p>
          <a:p>
            <a:r>
              <a:rPr lang="en-US" altLang="de-DE" dirty="0" smtClean="0"/>
              <a:t>journal homepage: www.elsevier.com/locate/apgeog</a:t>
            </a:r>
          </a:p>
          <a:p>
            <a:r>
              <a:rPr lang="de-CH" altLang="de-DE" dirty="0" err="1" smtClean="0"/>
              <a:t>Available</a:t>
            </a:r>
            <a:r>
              <a:rPr lang="de-CH" altLang="de-DE" dirty="0" smtClean="0"/>
              <a:t> online 21 November 2016</a:t>
            </a:r>
          </a:p>
          <a:p>
            <a:endParaRPr lang="de-CH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3524D1-2EA7-4157-8416-996DB462B1EB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BE3-F0BE-4E85-B994-9C00BE32AC17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6547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BE3-F0BE-4E85-B994-9C00BE32AC17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8023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BE3-F0BE-4E85-B994-9C00BE32AC17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943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BE3-F0BE-4E85-B994-9C00BE32AC17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8578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BE3-F0BE-4E85-B994-9C00BE32AC17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985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7BE3-F0BE-4E85-B994-9C00BE32AC17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487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312" y="2708920"/>
            <a:ext cx="8207375" cy="345693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rgbClr val="7476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Sehen und Handeln</a:t>
            </a:r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27A0-2D3B-43A9-9798-754B978B26E5}" type="datetime1">
              <a:rPr lang="de-CH" smtClean="0"/>
              <a:t>02.03.2017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67544" y="6309320"/>
            <a:ext cx="4752528" cy="360000"/>
          </a:xfrm>
        </p:spPr>
        <p:txBody>
          <a:bodyPr/>
          <a:lstStyle>
            <a:lvl1pPr>
              <a:defRPr>
                <a:solidFill>
                  <a:srgbClr val="747679"/>
                </a:solidFill>
              </a:defRPr>
            </a:lvl1pPr>
          </a:lstStyle>
          <a:p>
            <a:r>
              <a:rPr lang="de-CH" dirty="0" smtClean="0"/>
              <a:t>Projekt/Zusatzinformation usw.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i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5352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27A0-2D3B-43A9-9798-754B978B26E5}" type="datetime1">
              <a:rPr lang="de-CH" smtClean="0"/>
              <a:t>02.03.2017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309320"/>
            <a:ext cx="4752528" cy="360000"/>
          </a:xfrm>
        </p:spPr>
        <p:txBody>
          <a:bodyPr/>
          <a:lstStyle/>
          <a:p>
            <a:r>
              <a:rPr lang="de-CH" dirty="0" smtClean="0">
                <a:solidFill>
                  <a:srgbClr val="747679"/>
                </a:solidFill>
              </a:rPr>
              <a:t>Projekt/Zusatzinformation usw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079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27A0-2D3B-43A9-9798-754B978B26E5}" type="datetime1">
              <a:rPr lang="de-CH" smtClean="0"/>
              <a:t>02.03.2017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747679"/>
                </a:solidFill>
              </a:rPr>
              <a:t>Projekt/Zusatzinformation usw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70222" y="2852936"/>
            <a:ext cx="8207376" cy="3600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7887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27A0-2D3B-43A9-9798-754B978B26E5}" type="datetime1">
              <a:rPr lang="de-CH" smtClean="0"/>
              <a:t>02.03.2017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Projekt/Zusatzinformation usw.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68313" y="2996952"/>
            <a:ext cx="3959225" cy="316835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4"/>
          </p:nvPr>
        </p:nvSpPr>
        <p:spPr>
          <a:xfrm>
            <a:off x="4712618" y="2996952"/>
            <a:ext cx="3959225" cy="316835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75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27A0-2D3B-43A9-9798-754B978B26E5}" type="datetime1">
              <a:rPr lang="de-CH" smtClean="0"/>
              <a:t>02.03.2017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47679"/>
                </a:solidFill>
              </a:defRPr>
            </a:lvl1pPr>
          </a:lstStyle>
          <a:p>
            <a:r>
              <a:rPr lang="de-CH" smtClean="0"/>
              <a:t>Projekt/Zusatzinformation usw.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3606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27A0-2D3B-43A9-9798-754B978B26E5}" type="datetime1">
              <a:rPr lang="de-CH" smtClean="0"/>
              <a:t>02.03.2017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47679"/>
                </a:solidFill>
              </a:defRPr>
            </a:lvl1pPr>
          </a:lstStyle>
          <a:p>
            <a:r>
              <a:rPr lang="de-CH" smtClean="0"/>
              <a:t>Projekt/Zusatzinformation usw.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9003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1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2708921"/>
            <a:ext cx="8207376" cy="360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452320" y="6308725"/>
            <a:ext cx="864096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747679"/>
                </a:solidFill>
                <a:latin typeface="Arial" pitchFamily="34" charset="0"/>
              </a:defRPr>
            </a:lvl1pPr>
          </a:lstStyle>
          <a:p>
            <a:fld id="{392027A0-2D3B-43A9-9798-754B978B26E5}" type="datetime1">
              <a:rPr lang="de-CH" smtClean="0"/>
              <a:pPr/>
              <a:t>02.03.2017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86363" y="6309320"/>
            <a:ext cx="475252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de-CH" dirty="0" smtClean="0">
                <a:solidFill>
                  <a:srgbClr val="747679"/>
                </a:solidFill>
              </a:rPr>
              <a:t>Projekt/Zusatzinformation usw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7729" y="6305805"/>
            <a:ext cx="287959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747679"/>
                </a:solidFill>
                <a:latin typeface="Arial" pitchFamily="34" charset="0"/>
              </a:defRPr>
            </a:lvl1pPr>
          </a:lstStyle>
          <a:p>
            <a:fld id="{A84F7454-42AA-4C5B-B1C4-12F7A221EFD5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74068" y="1268760"/>
            <a:ext cx="8200852" cy="0"/>
          </a:xfrm>
          <a:prstGeom prst="line">
            <a:avLst/>
          </a:prstGeom>
          <a:ln w="9525">
            <a:solidFill>
              <a:srgbClr val="5A8E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/>
          <p:cNvSpPr txBox="1">
            <a:spLocks/>
          </p:cNvSpPr>
          <p:nvPr/>
        </p:nvSpPr>
        <p:spPr>
          <a:xfrm>
            <a:off x="467544" y="1628801"/>
            <a:ext cx="8207376" cy="576063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i="1" kern="1200" baseline="0">
                <a:solidFill>
                  <a:srgbClr val="E2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endParaRPr lang="de-CH" dirty="0"/>
          </a:p>
        </p:txBody>
      </p:sp>
      <p:pic>
        <p:nvPicPr>
          <p:cNvPr id="2050" name="Picture 2" descr="\\bfasrv01\data$\Intranet\50-Vorlagen\03 Logo Kampagne\BFA und FO\Logo OEK\rgb\OEK+Partner_rgb_mHG_d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4370"/>
            <a:ext cx="1234256" cy="10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80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9" r:id="rId4"/>
    <p:sldLayoutId id="2147483658" r:id="rId5"/>
    <p:sldLayoutId id="2147483657" r:id="rId6"/>
    <p:sldLayoutId id="2147483661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2800" i="1" kern="1200" baseline="0">
          <a:solidFill>
            <a:srgbClr val="E2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2000" kern="1200">
          <a:solidFill>
            <a:srgbClr val="747679"/>
          </a:solidFill>
          <a:latin typeface="Arial" pitchFamily="34" charset="0"/>
          <a:ea typeface="+mn-ea"/>
          <a:cs typeface="+mn-cs"/>
        </a:defRPr>
      </a:lvl1pPr>
      <a:lvl2pPr marL="288000" indent="-288000" algn="l" defTabSz="914400" rtl="0" eaLnBrk="1" latinLnBrk="0" hangingPunct="1">
        <a:spcBef>
          <a:spcPts val="1200"/>
        </a:spcBef>
        <a:buFont typeface="Arial" pitchFamily="34" charset="0"/>
        <a:buChar char="‒"/>
        <a:defRPr sz="2000" kern="1200">
          <a:solidFill>
            <a:srgbClr val="747679"/>
          </a:solidFill>
          <a:latin typeface="Arial" pitchFamily="34" charset="0"/>
          <a:ea typeface="+mn-ea"/>
          <a:cs typeface="+mn-cs"/>
        </a:defRPr>
      </a:lvl2pPr>
      <a:lvl3pPr marL="576000" indent="-288000" algn="l" defTabSz="914400" rtl="0" eaLnBrk="1" latinLnBrk="0" hangingPunct="1">
        <a:spcBef>
          <a:spcPts val="1200"/>
        </a:spcBef>
        <a:buFont typeface="Arial" pitchFamily="34" charset="0"/>
        <a:buChar char="‒"/>
        <a:defRPr sz="2000" kern="1200">
          <a:solidFill>
            <a:srgbClr val="747679"/>
          </a:solidFill>
          <a:latin typeface="Arial" pitchFamily="34" charset="0"/>
          <a:ea typeface="+mn-ea"/>
          <a:cs typeface="+mn-cs"/>
        </a:defRPr>
      </a:lvl3pPr>
      <a:lvl4pPr marL="864000" indent="-288000" algn="l" defTabSz="914400" rtl="0" eaLnBrk="1" latinLnBrk="0" hangingPunct="1">
        <a:spcBef>
          <a:spcPts val="1200"/>
        </a:spcBef>
        <a:buFont typeface="Arial" pitchFamily="34" charset="0"/>
        <a:buChar char="‒"/>
        <a:defRPr sz="2000" kern="1200">
          <a:solidFill>
            <a:srgbClr val="747679"/>
          </a:solidFill>
          <a:latin typeface="Arial" pitchFamily="34" charset="0"/>
          <a:ea typeface="+mn-ea"/>
          <a:cs typeface="+mn-cs"/>
        </a:defRPr>
      </a:lvl4pPr>
      <a:lvl5pPr marL="1152000" indent="-288000" algn="l" defTabSz="914400" rtl="0" eaLnBrk="1" latinLnBrk="0" hangingPunct="1">
        <a:spcBef>
          <a:spcPts val="1200"/>
        </a:spcBef>
        <a:buFont typeface="Arial" pitchFamily="34" charset="0"/>
        <a:buChar char="‒"/>
        <a:defRPr sz="2000" kern="1200">
          <a:solidFill>
            <a:srgbClr val="747679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sz="2400" b="1" i="0" dirty="0"/>
              <a:t>Vielerlei Bankgeschäfte mit Palmölkonzernen</a:t>
            </a:r>
            <a:br>
              <a:rPr lang="de-CH" sz="2400" b="1" i="0" dirty="0"/>
            </a:br>
            <a:r>
              <a:rPr lang="de-CH" sz="1600" b="1" i="0" dirty="0"/>
              <a:t>Schweizer Banken und Rechtsverletzungen, Landkonflikte, </a:t>
            </a:r>
            <a:r>
              <a:rPr lang="de-CH" sz="1600" b="1" i="0" dirty="0" smtClean="0"/>
              <a:t/>
            </a:r>
            <a:br>
              <a:rPr lang="de-CH" sz="1600" b="1" i="0" dirty="0" smtClean="0"/>
            </a:br>
            <a:r>
              <a:rPr lang="de-CH" sz="1600" b="1" i="0" dirty="0" smtClean="0"/>
              <a:t>Abholzung</a:t>
            </a:r>
            <a:r>
              <a:rPr lang="de-CH" sz="1600" b="1" i="0" dirty="0"/>
              <a:t>, Umweltzerstörung </a:t>
            </a:r>
            <a:br>
              <a:rPr lang="de-CH" sz="1600" b="1" i="0" dirty="0"/>
            </a:br>
            <a:r>
              <a:rPr lang="de-CH" sz="1800" b="1" dirty="0" smtClean="0">
                <a:solidFill>
                  <a:srgbClr val="5A8E22"/>
                </a:solidFill>
              </a:rPr>
              <a:t>Miges Baumann, Brot für alle</a:t>
            </a:r>
            <a:endParaRPr lang="de-CH" sz="1800" b="1" dirty="0">
              <a:solidFill>
                <a:srgbClr val="5A8E22"/>
              </a:solidFill>
            </a:endParaRPr>
          </a:p>
        </p:txBody>
      </p:sp>
      <p:pic>
        <p:nvPicPr>
          <p:cNvPr id="7" name="Picture 2" descr="U:\Daten MB\Indonesien 2016\pix7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26" y="1340768"/>
            <a:ext cx="923564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29685" y="6488668"/>
            <a:ext cx="9433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dirty="0" smtClean="0"/>
              <a:t>Plantage der PT LSM, </a:t>
            </a:r>
            <a:r>
              <a:rPr lang="de-CH" sz="1400" dirty="0" err="1" smtClean="0"/>
              <a:t>Bumitama</a:t>
            </a:r>
            <a:r>
              <a:rPr lang="de-CH" sz="1400" dirty="0" smtClean="0"/>
              <a:t>-IOI Gruppe, Bezirk </a:t>
            </a:r>
            <a:r>
              <a:rPr lang="de-CH" sz="1400" dirty="0" err="1" smtClean="0"/>
              <a:t>Ketapang</a:t>
            </a:r>
            <a:r>
              <a:rPr lang="de-CH" sz="1400" dirty="0"/>
              <a:t>, West-</a:t>
            </a:r>
            <a:r>
              <a:rPr lang="de-CH" sz="1400" dirty="0" err="1"/>
              <a:t>Kalimantan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15845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39" y="1347558"/>
            <a:ext cx="7288088" cy="546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12"/>
          <p:cNvSpPr txBox="1">
            <a:spLocks noChangeArrowheads="1"/>
          </p:cNvSpPr>
          <p:nvPr/>
        </p:nvSpPr>
        <p:spPr bwMode="auto">
          <a:xfrm>
            <a:off x="1691680" y="268287"/>
            <a:ext cx="698477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de-CH" altLang="de-DE" sz="2100" b="1" dirty="0" smtClean="0">
                <a:solidFill>
                  <a:srgbClr val="E20000"/>
                </a:solidFill>
                <a:latin typeface="+mn-lt"/>
              </a:rPr>
              <a:t>Die Realität: PT PSA, Bezirk </a:t>
            </a:r>
            <a:r>
              <a:rPr lang="de-CH" altLang="de-DE" sz="2100" b="1" dirty="0" err="1" smtClean="0">
                <a:solidFill>
                  <a:srgbClr val="E20000"/>
                </a:solidFill>
                <a:latin typeface="+mn-lt"/>
              </a:rPr>
              <a:t>Sintang</a:t>
            </a:r>
            <a:r>
              <a:rPr lang="de-CH" altLang="de-DE" sz="2100" b="1" dirty="0" smtClean="0">
                <a:solidFill>
                  <a:srgbClr val="E20000"/>
                </a:solidFill>
                <a:latin typeface="+mn-lt"/>
              </a:rPr>
              <a:t>: Abholzung und Landnahme ohne freie, vorherige und  informierte Zustimmung (FPIC, ILO 169)</a:t>
            </a:r>
          </a:p>
        </p:txBody>
      </p:sp>
    </p:spTree>
    <p:extLst>
      <p:ext uri="{BB962C8B-B14F-4D97-AF65-F5344CB8AC3E}">
        <p14:creationId xmlns:p14="http://schemas.microsoft.com/office/powerpoint/2010/main" val="10687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539552" y="6453336"/>
            <a:ext cx="7902061" cy="360000"/>
          </a:xfrm>
        </p:spPr>
        <p:txBody>
          <a:bodyPr/>
          <a:lstStyle/>
          <a:p>
            <a:r>
              <a:rPr lang="de-CH" sz="900" dirty="0" smtClean="0">
                <a:solidFill>
                  <a:srgbClr val="000099"/>
                </a:solidFill>
              </a:rPr>
              <a:t>Quelle: Chain </a:t>
            </a:r>
            <a:r>
              <a:rPr lang="de-CH" sz="900" dirty="0" err="1" smtClean="0">
                <a:solidFill>
                  <a:srgbClr val="000099"/>
                </a:solidFill>
              </a:rPr>
              <a:t>Reaction</a:t>
            </a:r>
            <a:r>
              <a:rPr lang="de-CH" sz="900" dirty="0" smtClean="0">
                <a:solidFill>
                  <a:srgbClr val="000099"/>
                </a:solidFill>
              </a:rPr>
              <a:t> </a:t>
            </a:r>
            <a:r>
              <a:rPr lang="de-CH" sz="900" dirty="0" err="1" smtClean="0">
                <a:solidFill>
                  <a:srgbClr val="000099"/>
                </a:solidFill>
              </a:rPr>
              <a:t>Reserach</a:t>
            </a:r>
            <a:r>
              <a:rPr lang="de-CH" sz="900" dirty="0" smtClean="0">
                <a:solidFill>
                  <a:srgbClr val="000099"/>
                </a:solidFill>
              </a:rPr>
              <a:t> </a:t>
            </a:r>
            <a:r>
              <a:rPr lang="de-CH" sz="900" dirty="0">
                <a:solidFill>
                  <a:srgbClr val="000099"/>
                </a:solidFill>
              </a:rPr>
              <a:t>Report 2016, DSN, </a:t>
            </a:r>
            <a:r>
              <a:rPr lang="de-CH" sz="900" dirty="0" smtClean="0">
                <a:solidFill>
                  <a:srgbClr val="000099"/>
                </a:solidFill>
              </a:rPr>
              <a:t/>
            </a:r>
            <a:br>
              <a:rPr lang="de-CH" sz="900" dirty="0" smtClean="0">
                <a:solidFill>
                  <a:srgbClr val="000099"/>
                </a:solidFill>
              </a:rPr>
            </a:br>
            <a:r>
              <a:rPr lang="de-CH" sz="900" dirty="0" smtClean="0">
                <a:solidFill>
                  <a:srgbClr val="000099"/>
                </a:solidFill>
              </a:rPr>
              <a:t>https</a:t>
            </a:r>
            <a:r>
              <a:rPr lang="de-CH" sz="900" dirty="0">
                <a:solidFill>
                  <a:srgbClr val="000099"/>
                </a:solidFill>
              </a:rPr>
              <a:t>://chainreactionresearch.com/reports/2016-sustainability-benchmark-indonesian-palm-oil-growers/pt-dharma-satya-nusantara-tbk-dsngij/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1026" name="Picture 2" descr="dsng-fig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74" y="2556539"/>
            <a:ext cx="7051910" cy="389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547755" y="1393264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dirty="0" smtClean="0"/>
              <a:t>Konzessionsgrenzen der DSN Plantagenfirmen </a:t>
            </a:r>
            <a:r>
              <a:rPr lang="de-CH" sz="1600" b="1" dirty="0"/>
              <a:t>PT </a:t>
            </a:r>
            <a:r>
              <a:rPr lang="de-CH" sz="1600" b="1" dirty="0" err="1"/>
              <a:t>Kencana</a:t>
            </a:r>
            <a:r>
              <a:rPr lang="de-CH" sz="1600" b="1" dirty="0"/>
              <a:t> Alam </a:t>
            </a:r>
            <a:r>
              <a:rPr lang="de-CH" sz="1600" b="1" dirty="0" err="1"/>
              <a:t>Permai</a:t>
            </a:r>
            <a:r>
              <a:rPr lang="de-CH" sz="1600" b="1" dirty="0"/>
              <a:t> </a:t>
            </a:r>
            <a:r>
              <a:rPr lang="de-CH" sz="1600" b="1" dirty="0" smtClean="0"/>
              <a:t>KAP </a:t>
            </a:r>
            <a:r>
              <a:rPr lang="de-CH" sz="1600" dirty="0" smtClean="0"/>
              <a:t>und </a:t>
            </a:r>
            <a:r>
              <a:rPr lang="de-CH" sz="1600" b="1" dirty="0"/>
              <a:t>PT Prima </a:t>
            </a:r>
            <a:r>
              <a:rPr lang="de-CH" sz="1600" b="1" dirty="0" err="1"/>
              <a:t>Sawit</a:t>
            </a:r>
            <a:r>
              <a:rPr lang="de-CH" sz="1600" b="1" dirty="0"/>
              <a:t> </a:t>
            </a:r>
            <a:r>
              <a:rPr lang="de-CH" sz="1600" b="1" dirty="0" err="1"/>
              <a:t>Andalan</a:t>
            </a:r>
            <a:r>
              <a:rPr lang="de-CH" sz="1600" b="1" dirty="0"/>
              <a:t> </a:t>
            </a:r>
            <a:r>
              <a:rPr lang="de-CH" sz="1600" b="1" dirty="0" smtClean="0"/>
              <a:t>PSA </a:t>
            </a:r>
            <a:r>
              <a:rPr lang="de-CH" sz="1600" dirty="0" smtClean="0"/>
              <a:t>(Distrikt </a:t>
            </a:r>
            <a:r>
              <a:rPr lang="de-CH" sz="1600" dirty="0" err="1" smtClean="0"/>
              <a:t>Sintang</a:t>
            </a:r>
            <a:r>
              <a:rPr lang="de-CH" sz="1600" dirty="0" smtClean="0"/>
              <a:t>, </a:t>
            </a:r>
            <a:r>
              <a:rPr lang="de-CH" sz="1600" dirty="0"/>
              <a:t>West </a:t>
            </a:r>
            <a:r>
              <a:rPr lang="de-CH" sz="1600" dirty="0" err="1"/>
              <a:t>Kalimantan</a:t>
            </a:r>
            <a:r>
              <a:rPr lang="de-CH" sz="1600" dirty="0"/>
              <a:t>). </a:t>
            </a:r>
            <a:r>
              <a:rPr lang="de-CH" sz="1600" dirty="0" smtClean="0"/>
              <a:t/>
            </a:r>
            <a:br>
              <a:rPr lang="de-CH" sz="1600" dirty="0" smtClean="0"/>
            </a:br>
            <a:r>
              <a:rPr lang="de-CH" sz="1600" dirty="0" smtClean="0"/>
              <a:t>Seit Juni 2015 wurden rund 30 ha von HSC Wald abgeholzt (rot markiert). </a:t>
            </a:r>
            <a:br>
              <a:rPr lang="de-CH" sz="1600" dirty="0" smtClean="0"/>
            </a:br>
            <a:r>
              <a:rPr lang="de-CH" sz="1600" dirty="0" smtClean="0"/>
              <a:t>Ende 2016 befanden sich noch </a:t>
            </a:r>
            <a:r>
              <a:rPr lang="de-CH" sz="1600" dirty="0"/>
              <a:t>3,700 </a:t>
            </a:r>
            <a:r>
              <a:rPr lang="de-CH" sz="1600" dirty="0" smtClean="0"/>
              <a:t>ha  HCS Wald innerhalb der Konzession.</a:t>
            </a:r>
            <a:endParaRPr lang="de-CH" sz="1600" dirty="0"/>
          </a:p>
        </p:txBody>
      </p:sp>
      <p:sp>
        <p:nvSpPr>
          <p:cNvPr id="6" name="Textfeld 12"/>
          <p:cNvSpPr txBox="1">
            <a:spLocks noChangeArrowheads="1"/>
          </p:cNvSpPr>
          <p:nvPr/>
        </p:nvSpPr>
        <p:spPr bwMode="auto">
          <a:xfrm>
            <a:off x="4644008" y="548680"/>
            <a:ext cx="367792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de-CH" altLang="de-DE" sz="2200" b="1" dirty="0" smtClean="0">
                <a:solidFill>
                  <a:srgbClr val="E20000"/>
                </a:solidFill>
                <a:latin typeface="+mn-lt"/>
              </a:rPr>
              <a:t>Abholzung von </a:t>
            </a:r>
            <a:r>
              <a:rPr lang="de-CH" altLang="de-DE" sz="2200" b="1" dirty="0">
                <a:solidFill>
                  <a:srgbClr val="E20000"/>
                </a:solidFill>
                <a:latin typeface="+mn-lt"/>
              </a:rPr>
              <a:t>Urwald </a:t>
            </a:r>
            <a:r>
              <a:rPr lang="de-CH" altLang="de-DE" sz="2200" b="1" dirty="0" smtClean="0">
                <a:solidFill>
                  <a:srgbClr val="E20000"/>
                </a:solidFill>
                <a:latin typeface="+mn-lt"/>
              </a:rPr>
              <a:t/>
            </a:r>
            <a:br>
              <a:rPr lang="de-CH" altLang="de-DE" sz="2200" b="1" dirty="0" smtClean="0">
                <a:solidFill>
                  <a:srgbClr val="E20000"/>
                </a:solidFill>
                <a:latin typeface="+mn-lt"/>
              </a:rPr>
            </a:br>
            <a:r>
              <a:rPr lang="de-CH" altLang="de-DE" sz="1700" b="1" dirty="0" smtClean="0">
                <a:solidFill>
                  <a:srgbClr val="E20000"/>
                </a:solidFill>
                <a:latin typeface="+mn-lt"/>
              </a:rPr>
              <a:t>(</a:t>
            </a:r>
            <a:r>
              <a:rPr lang="de-CH" altLang="de-DE" sz="1700" b="1" dirty="0">
                <a:solidFill>
                  <a:srgbClr val="E20000"/>
                </a:solidFill>
                <a:latin typeface="+mn-lt"/>
              </a:rPr>
              <a:t>High Carbon </a:t>
            </a:r>
            <a:r>
              <a:rPr lang="de-CH" altLang="de-DE" sz="1700" b="1" dirty="0" smtClean="0">
                <a:solidFill>
                  <a:srgbClr val="E20000"/>
                </a:solidFill>
                <a:latin typeface="+mn-lt"/>
              </a:rPr>
              <a:t>Stock HCS </a:t>
            </a:r>
            <a:r>
              <a:rPr lang="de-CH" altLang="de-DE" sz="1700" b="1" dirty="0" err="1" smtClean="0">
                <a:solidFill>
                  <a:srgbClr val="E20000"/>
                </a:solidFill>
                <a:latin typeface="+mn-lt"/>
              </a:rPr>
              <a:t>Forest</a:t>
            </a:r>
            <a:r>
              <a:rPr lang="de-CH" altLang="de-DE" sz="1700" b="1" dirty="0" smtClean="0">
                <a:solidFill>
                  <a:srgbClr val="E20000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34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12</a:t>
            </a:fld>
            <a:endParaRPr lang="de-CH"/>
          </a:p>
        </p:txBody>
      </p:sp>
      <p:sp>
        <p:nvSpPr>
          <p:cNvPr id="6" name="Textfeld 12"/>
          <p:cNvSpPr txBox="1">
            <a:spLocks noChangeArrowheads="1"/>
          </p:cNvSpPr>
          <p:nvPr/>
        </p:nvSpPr>
        <p:spPr bwMode="auto">
          <a:xfrm>
            <a:off x="2195736" y="493072"/>
            <a:ext cx="65527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CH" altLang="de-DE" sz="2100" b="1" dirty="0">
                <a:solidFill>
                  <a:srgbClr val="E20000"/>
                </a:solidFill>
                <a:latin typeface="+mn-lt"/>
              </a:rPr>
              <a:t>Die Realität: PT </a:t>
            </a:r>
            <a:r>
              <a:rPr lang="de-CH" altLang="de-DE" sz="2100" b="1" dirty="0" err="1" smtClean="0">
                <a:solidFill>
                  <a:srgbClr val="E20000"/>
                </a:solidFill>
                <a:latin typeface="+mn-lt"/>
              </a:rPr>
              <a:t>Rimba</a:t>
            </a:r>
            <a:r>
              <a:rPr lang="de-CH" altLang="de-DE" sz="2100" b="1" dirty="0" smtClean="0">
                <a:solidFill>
                  <a:srgbClr val="E20000"/>
                </a:solidFill>
                <a:latin typeface="+mn-lt"/>
              </a:rPr>
              <a:t> </a:t>
            </a:r>
            <a:r>
              <a:rPr lang="de-CH" altLang="de-DE" sz="2100" b="1" dirty="0" err="1" smtClean="0">
                <a:solidFill>
                  <a:srgbClr val="E20000"/>
                </a:solidFill>
                <a:latin typeface="+mn-lt"/>
              </a:rPr>
              <a:t>Utara</a:t>
            </a:r>
            <a:r>
              <a:rPr lang="de-CH" altLang="de-DE" sz="2100" b="1" dirty="0" smtClean="0">
                <a:solidFill>
                  <a:srgbClr val="E20000"/>
                </a:solidFill>
                <a:latin typeface="+mn-lt"/>
              </a:rPr>
              <a:t>, Bezirk </a:t>
            </a:r>
            <a:r>
              <a:rPr lang="de-CH" altLang="de-DE" sz="2100" b="1" dirty="0" err="1" smtClean="0">
                <a:solidFill>
                  <a:srgbClr val="E20000"/>
                </a:solidFill>
                <a:latin typeface="+mn-lt"/>
              </a:rPr>
              <a:t>Kapuas</a:t>
            </a:r>
            <a:r>
              <a:rPr lang="de-CH" altLang="de-DE" sz="2100" b="1" dirty="0" smtClean="0">
                <a:solidFill>
                  <a:srgbClr val="E20000"/>
                </a:solidFill>
                <a:latin typeface="+mn-lt"/>
              </a:rPr>
              <a:t> </a:t>
            </a:r>
            <a:r>
              <a:rPr lang="de-CH" altLang="de-DE" sz="2100" b="1" dirty="0" err="1" smtClean="0">
                <a:solidFill>
                  <a:srgbClr val="E20000"/>
                </a:solidFill>
                <a:latin typeface="+mn-lt"/>
              </a:rPr>
              <a:t>Hulu</a:t>
            </a:r>
            <a:endParaRPr lang="de-CH" altLang="de-DE" sz="2100" b="1" dirty="0" smtClean="0">
              <a:solidFill>
                <a:srgbClr val="E20000"/>
              </a:solidFill>
              <a:latin typeface="+mn-lt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770"/>
            <a:ext cx="8892480" cy="319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3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5" name="Picture 2" descr="U:\Daten MB\Indonesien 2016\Langha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488832" cy="499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683568" y="1484785"/>
            <a:ext cx="7560840" cy="5044466"/>
            <a:chOff x="611560" y="1419500"/>
            <a:chExt cx="7560840" cy="5044466"/>
          </a:xfrm>
        </p:grpSpPr>
        <p:sp>
          <p:nvSpPr>
            <p:cNvPr id="6" name="Rechteck 5"/>
            <p:cNvSpPr/>
            <p:nvPr/>
          </p:nvSpPr>
          <p:spPr>
            <a:xfrm>
              <a:off x="611560" y="1419500"/>
              <a:ext cx="7560840" cy="50444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9219" name="Picture 3" descr="U:\Daten MB\Indonesien 2016\Pak Janggut4_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628800"/>
              <a:ext cx="4919068" cy="2766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hteck 7"/>
          <p:cNvSpPr/>
          <p:nvPr/>
        </p:nvSpPr>
        <p:spPr>
          <a:xfrm>
            <a:off x="683568" y="4509120"/>
            <a:ext cx="74888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dirty="0"/>
              <a:t>«Was die Palmölfirmen machen, ist verheerend. </a:t>
            </a:r>
            <a:r>
              <a:rPr lang="de-CH" sz="1400" dirty="0" smtClean="0"/>
              <a:t>Sie schlagen </a:t>
            </a:r>
            <a:r>
              <a:rPr lang="de-CH" sz="1400" dirty="0"/>
              <a:t>den Urwald kahl, produzieren Abfall, </a:t>
            </a:r>
            <a:r>
              <a:rPr lang="de-CH" sz="1400" dirty="0" smtClean="0"/>
              <a:t>zerstören den </a:t>
            </a:r>
            <a:r>
              <a:rPr lang="de-CH" sz="1400" dirty="0"/>
              <a:t>sozialen Zusammenhalt. Wie soll die </a:t>
            </a:r>
            <a:r>
              <a:rPr lang="de-CH" sz="1400" dirty="0" smtClean="0"/>
              <a:t>Bevölkerung überleben</a:t>
            </a:r>
            <a:r>
              <a:rPr lang="de-CH" sz="1400" dirty="0"/>
              <a:t>, wenn alles kahl ist? Sie wird </a:t>
            </a:r>
            <a:r>
              <a:rPr lang="de-CH" sz="1400" dirty="0" smtClean="0"/>
              <a:t>kein Gemüse</a:t>
            </a:r>
            <a:r>
              <a:rPr lang="de-CH" sz="1400" dirty="0"/>
              <a:t>, keine Nahrung haben. Wir dürfen auch </a:t>
            </a:r>
            <a:r>
              <a:rPr lang="de-CH" sz="1400" dirty="0" smtClean="0"/>
              <a:t>keine Fische </a:t>
            </a:r>
            <a:r>
              <a:rPr lang="de-CH" sz="1400" dirty="0"/>
              <a:t>mehr fangen. Und die Konzerne arbeiten mit </a:t>
            </a:r>
            <a:r>
              <a:rPr lang="de-CH" sz="1400" dirty="0" smtClean="0"/>
              <a:t>der Polizei </a:t>
            </a:r>
            <a:r>
              <a:rPr lang="de-CH" sz="1400" dirty="0"/>
              <a:t>und der Armee zusammen. Wenn du </a:t>
            </a:r>
            <a:r>
              <a:rPr lang="de-CH" sz="1400" dirty="0" smtClean="0"/>
              <a:t>deine Unterschrift </a:t>
            </a:r>
            <a:r>
              <a:rPr lang="de-CH" sz="1400" dirty="0"/>
              <a:t>gibst, kannst du dich gleich töten, denn </a:t>
            </a:r>
            <a:r>
              <a:rPr lang="de-CH" sz="1400" dirty="0" smtClean="0"/>
              <a:t>wo könnten </a:t>
            </a:r>
            <a:r>
              <a:rPr lang="de-CH" sz="1400" dirty="0"/>
              <a:t>wir dann noch leben? Unsere Umwelt </a:t>
            </a:r>
            <a:r>
              <a:rPr lang="de-CH" sz="1400" dirty="0" smtClean="0"/>
              <a:t>ist unsere </a:t>
            </a:r>
            <a:r>
              <a:rPr lang="de-CH" sz="1400" dirty="0"/>
              <a:t>Lebensgrundlage. Deshalb lehnt die </a:t>
            </a:r>
            <a:r>
              <a:rPr lang="de-CH" sz="1400" dirty="0" smtClean="0"/>
              <a:t>Bevölkerung die </a:t>
            </a:r>
            <a:r>
              <a:rPr lang="de-CH" sz="1400" dirty="0"/>
              <a:t>Plantagen ab.»</a:t>
            </a:r>
          </a:p>
        </p:txBody>
      </p:sp>
      <p:sp>
        <p:nvSpPr>
          <p:cNvPr id="9" name="Rechteck 8"/>
          <p:cNvSpPr/>
          <p:nvPr/>
        </p:nvSpPr>
        <p:spPr>
          <a:xfrm>
            <a:off x="3211606" y="548679"/>
            <a:ext cx="51594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200" b="1" dirty="0">
                <a:solidFill>
                  <a:srgbClr val="E20000"/>
                </a:solidFill>
              </a:rPr>
              <a:t>Seit 2012 dokumentierter Widerstand</a:t>
            </a:r>
          </a:p>
        </p:txBody>
      </p:sp>
    </p:spTree>
    <p:extLst>
      <p:ext uri="{BB962C8B-B14F-4D97-AF65-F5344CB8AC3E}">
        <p14:creationId xmlns:p14="http://schemas.microsoft.com/office/powerpoint/2010/main" val="6407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801363" cy="369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716016" y="1850474"/>
            <a:ext cx="3960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err="1"/>
              <a:t>Marselus</a:t>
            </a:r>
            <a:r>
              <a:rPr lang="de-CH" dirty="0"/>
              <a:t> </a:t>
            </a:r>
            <a:r>
              <a:rPr lang="de-CH" dirty="0" err="1"/>
              <a:t>Alek</a:t>
            </a:r>
            <a:r>
              <a:rPr lang="de-CH" dirty="0"/>
              <a:t>, </a:t>
            </a:r>
            <a:r>
              <a:rPr lang="de-CH" dirty="0" err="1" smtClean="0"/>
              <a:t>Ulak</a:t>
            </a:r>
            <a:r>
              <a:rPr lang="de-CH" dirty="0" smtClean="0"/>
              <a:t> </a:t>
            </a:r>
            <a:r>
              <a:rPr lang="de-CH" dirty="0"/>
              <a:t>Pauk, </a:t>
            </a:r>
            <a:r>
              <a:rPr lang="de-CH" dirty="0" smtClean="0"/>
              <a:t>Bezirk </a:t>
            </a:r>
            <a:r>
              <a:rPr lang="de-CH" dirty="0" err="1" smtClean="0"/>
              <a:t>Kapuas</a:t>
            </a:r>
            <a:r>
              <a:rPr lang="de-CH" dirty="0" smtClean="0"/>
              <a:t> </a:t>
            </a:r>
            <a:r>
              <a:rPr lang="de-CH" dirty="0" err="1" smtClean="0"/>
              <a:t>Hulu</a:t>
            </a:r>
            <a:endParaRPr lang="de-CH" dirty="0" smtClean="0"/>
          </a:p>
          <a:p>
            <a:endParaRPr lang="de-CH" dirty="0"/>
          </a:p>
          <a:p>
            <a:r>
              <a:rPr lang="de-CH" dirty="0"/>
              <a:t>«Die Firma PT. </a:t>
            </a:r>
            <a:r>
              <a:rPr lang="de-CH" dirty="0" err="1"/>
              <a:t>Rimba</a:t>
            </a:r>
            <a:r>
              <a:rPr lang="de-CH" dirty="0"/>
              <a:t> </a:t>
            </a:r>
            <a:r>
              <a:rPr lang="de-CH" dirty="0" err="1"/>
              <a:t>Utara</a:t>
            </a:r>
            <a:r>
              <a:rPr lang="de-CH" dirty="0"/>
              <a:t> kam hierhin, ohne die </a:t>
            </a:r>
            <a:r>
              <a:rPr lang="de-CH" dirty="0" smtClean="0"/>
              <a:t>Bevölkerung zu </a:t>
            </a:r>
            <a:r>
              <a:rPr lang="de-CH" dirty="0"/>
              <a:t>informieren, ohne deren </a:t>
            </a:r>
            <a:r>
              <a:rPr lang="de-CH" dirty="0" smtClean="0"/>
              <a:t>Zustimmung einzuholen </a:t>
            </a:r>
            <a:r>
              <a:rPr lang="de-CH" dirty="0"/>
              <a:t>oder das Vorgehen zu erklären, wie die </a:t>
            </a:r>
            <a:r>
              <a:rPr lang="de-CH" dirty="0" smtClean="0"/>
              <a:t>Firma hier </a:t>
            </a:r>
            <a:r>
              <a:rPr lang="de-CH" dirty="0"/>
              <a:t>arbeiten würde. Was noch schlimmer ist: in </a:t>
            </a:r>
            <a:r>
              <a:rPr lang="de-CH" dirty="0" smtClean="0"/>
              <a:t>der Gegend </a:t>
            </a:r>
            <a:r>
              <a:rPr lang="de-CH" dirty="0"/>
              <a:t>verletzen sie die Rechte der Bevölkerung, weil</a:t>
            </a:r>
          </a:p>
          <a:p>
            <a:r>
              <a:rPr lang="de-CH" dirty="0"/>
              <a:t>auch die Dörfer im Gebiet ihrer Plantage stehen.»</a:t>
            </a:r>
          </a:p>
        </p:txBody>
      </p:sp>
      <p:sp>
        <p:nvSpPr>
          <p:cNvPr id="6" name="Rechteck 5"/>
          <p:cNvSpPr/>
          <p:nvPr/>
        </p:nvSpPr>
        <p:spPr>
          <a:xfrm>
            <a:off x="2051720" y="260648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>
                <a:solidFill>
                  <a:srgbClr val="E20000"/>
                </a:solidFill>
              </a:rPr>
              <a:t>PT. </a:t>
            </a:r>
            <a:r>
              <a:rPr lang="de-CH" sz="2000" b="1" dirty="0" err="1">
                <a:solidFill>
                  <a:srgbClr val="E20000"/>
                </a:solidFill>
              </a:rPr>
              <a:t>Rimba</a:t>
            </a:r>
            <a:r>
              <a:rPr lang="de-CH" sz="2000" b="1" dirty="0">
                <a:solidFill>
                  <a:srgbClr val="E20000"/>
                </a:solidFill>
              </a:rPr>
              <a:t> </a:t>
            </a:r>
            <a:r>
              <a:rPr lang="de-CH" sz="2000" b="1" dirty="0" err="1">
                <a:solidFill>
                  <a:srgbClr val="E20000"/>
                </a:solidFill>
              </a:rPr>
              <a:t>Utara</a:t>
            </a:r>
            <a:r>
              <a:rPr lang="de-CH" sz="2000" b="1" dirty="0">
                <a:solidFill>
                  <a:srgbClr val="E20000"/>
                </a:solidFill>
              </a:rPr>
              <a:t> (PT. RU) und PT. </a:t>
            </a:r>
            <a:r>
              <a:rPr lang="de-CH" sz="2000" b="1" dirty="0" err="1">
                <a:solidFill>
                  <a:srgbClr val="E20000"/>
                </a:solidFill>
              </a:rPr>
              <a:t>Mandiri</a:t>
            </a:r>
            <a:r>
              <a:rPr lang="de-CH" sz="2000" b="1" dirty="0">
                <a:solidFill>
                  <a:srgbClr val="E20000"/>
                </a:solidFill>
              </a:rPr>
              <a:t> </a:t>
            </a:r>
            <a:r>
              <a:rPr lang="de-CH" sz="2000" b="1" dirty="0" err="1">
                <a:solidFill>
                  <a:srgbClr val="E20000"/>
                </a:solidFill>
              </a:rPr>
              <a:t>Agrotama</a:t>
            </a:r>
            <a:endParaRPr lang="de-CH" sz="2000" b="1" dirty="0">
              <a:solidFill>
                <a:srgbClr val="E20000"/>
              </a:solidFill>
            </a:endParaRPr>
          </a:p>
          <a:p>
            <a:r>
              <a:rPr lang="de-CH" sz="2000" b="1" dirty="0">
                <a:solidFill>
                  <a:srgbClr val="E20000"/>
                </a:solidFill>
              </a:rPr>
              <a:t>Lestari (PT. MAL), Bezirk </a:t>
            </a:r>
            <a:r>
              <a:rPr lang="de-CH" sz="2000" b="1" dirty="0" err="1">
                <a:solidFill>
                  <a:srgbClr val="E20000"/>
                </a:solidFill>
              </a:rPr>
              <a:t>Kapuas</a:t>
            </a:r>
            <a:r>
              <a:rPr lang="de-CH" sz="2000" b="1" dirty="0">
                <a:solidFill>
                  <a:srgbClr val="E20000"/>
                </a:solidFill>
              </a:rPr>
              <a:t> </a:t>
            </a:r>
            <a:r>
              <a:rPr lang="de-CH" sz="2000" b="1" dirty="0" err="1">
                <a:solidFill>
                  <a:srgbClr val="E20000"/>
                </a:solidFill>
              </a:rPr>
              <a:t>Hulu</a:t>
            </a:r>
            <a:endParaRPr lang="de-CH" sz="2000" b="1" dirty="0">
              <a:solidFill>
                <a:srgbClr val="E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499992" y="1340768"/>
            <a:ext cx="4245794" cy="1304052"/>
          </a:xfrm>
        </p:spPr>
        <p:txBody>
          <a:bodyPr/>
          <a:lstStyle/>
          <a:p>
            <a:pPr marL="177800" indent="-177800"/>
            <a:r>
              <a:rPr lang="de-CH" dirty="0" smtClean="0"/>
              <a:t>- </a:t>
            </a:r>
            <a:r>
              <a:rPr lang="de-CH" dirty="0" smtClean="0">
                <a:solidFill>
                  <a:schemeClr val="tx1"/>
                </a:solidFill>
              </a:rPr>
              <a:t>Über </a:t>
            </a:r>
            <a:r>
              <a:rPr lang="de-CH" dirty="0">
                <a:solidFill>
                  <a:schemeClr val="tx1"/>
                </a:solidFill>
              </a:rPr>
              <a:t>90 Prozent der von PT. LSM beanspruchten Landfläche sind juristisch angefochten oder umstritten. </a:t>
            </a:r>
          </a:p>
        </p:txBody>
      </p:sp>
      <p:sp>
        <p:nvSpPr>
          <p:cNvPr id="5" name="Rechteck 4"/>
          <p:cNvSpPr/>
          <p:nvPr/>
        </p:nvSpPr>
        <p:spPr>
          <a:xfrm>
            <a:off x="2555776" y="404664"/>
            <a:ext cx="6192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CH" sz="2100" b="1" dirty="0">
                <a:solidFill>
                  <a:srgbClr val="FF0000"/>
                </a:solidFill>
              </a:rPr>
              <a:t>PT LSM, </a:t>
            </a:r>
            <a:r>
              <a:rPr lang="de-CH" sz="2100" b="1" dirty="0" err="1" smtClean="0">
                <a:solidFill>
                  <a:srgbClr val="FF0000"/>
                </a:solidFill>
              </a:rPr>
              <a:t>Bumitama</a:t>
            </a:r>
            <a:r>
              <a:rPr lang="de-CH" sz="2100" b="1" dirty="0" smtClean="0">
                <a:solidFill>
                  <a:srgbClr val="FF0000"/>
                </a:solidFill>
              </a:rPr>
              <a:t>- IOI </a:t>
            </a:r>
            <a:r>
              <a:rPr lang="de-CH" sz="2100" b="1" dirty="0">
                <a:solidFill>
                  <a:srgbClr val="FF0000"/>
                </a:solidFill>
              </a:rPr>
              <a:t>Gruppe, </a:t>
            </a:r>
            <a:endParaRPr lang="de-CH" sz="2100" b="1" dirty="0" smtClean="0">
              <a:solidFill>
                <a:srgbClr val="FF0000"/>
              </a:solidFill>
            </a:endParaRPr>
          </a:p>
          <a:p>
            <a:pPr algn="r"/>
            <a:r>
              <a:rPr lang="de-CH" sz="2100" b="1" dirty="0" smtClean="0">
                <a:solidFill>
                  <a:srgbClr val="FF0000"/>
                </a:solidFill>
              </a:rPr>
              <a:t>Bezirk </a:t>
            </a:r>
            <a:r>
              <a:rPr lang="de-CH" sz="2100" b="1" dirty="0" err="1">
                <a:solidFill>
                  <a:srgbClr val="FF0000"/>
                </a:solidFill>
              </a:rPr>
              <a:t>Ketapang</a:t>
            </a:r>
            <a:r>
              <a:rPr lang="de-CH" sz="2100" b="1" dirty="0">
                <a:solidFill>
                  <a:srgbClr val="FF0000"/>
                </a:solidFill>
              </a:rPr>
              <a:t>, West-</a:t>
            </a:r>
            <a:r>
              <a:rPr lang="de-CH" sz="2100" b="1" dirty="0" err="1">
                <a:solidFill>
                  <a:srgbClr val="FF0000"/>
                </a:solidFill>
              </a:rPr>
              <a:t>Kalimantan</a:t>
            </a:r>
            <a:endParaRPr lang="de-CH" sz="21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79422"/>
            <a:ext cx="4091066" cy="300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4456960" y="2636912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de-CH" sz="2000" dirty="0" smtClean="0"/>
              <a:t>- Die </a:t>
            </a:r>
            <a:r>
              <a:rPr lang="de-CH" sz="2000" dirty="0"/>
              <a:t>Firma PT. LSM hat für ihre Plantage illegal Urwald abgeholzt </a:t>
            </a:r>
          </a:p>
        </p:txBody>
      </p:sp>
      <p:sp>
        <p:nvSpPr>
          <p:cNvPr id="10" name="Rechteck 9"/>
          <p:cNvSpPr/>
          <p:nvPr/>
        </p:nvSpPr>
        <p:spPr>
          <a:xfrm>
            <a:off x="4531968" y="3418897"/>
            <a:ext cx="41764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de-CH" dirty="0"/>
              <a:t>- </a:t>
            </a:r>
            <a:r>
              <a:rPr lang="de-CH" sz="2000" dirty="0"/>
              <a:t>PT. LSM bewirtschaftet Sumpf- und Torfmoorgebiete.  Das ist nicht nur verboten sondern hat negative Folgen für das Klima. Mit 3000 bis 6000 Tonnen Kohlenstoff pro Hektar speichern Torfgebiete bis zu 50-mal so viel Kohlenstoff wie eine gleichgrosse Fläche Regenwald ohne Torfboden.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79512" y="4410815"/>
            <a:ext cx="39604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 err="1" smtClean="0"/>
              <a:t>Safra</a:t>
            </a:r>
            <a:r>
              <a:rPr lang="de-CH" dirty="0" smtClean="0"/>
              <a:t> Gruppe hält Aktien im Wert von 266 und CS 3,1 </a:t>
            </a:r>
            <a:r>
              <a:rPr lang="de-CH" dirty="0" err="1" smtClean="0"/>
              <a:t>Mio</a:t>
            </a:r>
            <a:r>
              <a:rPr lang="de-CH" dirty="0" smtClean="0"/>
              <a:t> US $ an IOI</a:t>
            </a:r>
            <a:endParaRPr lang="de-CH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3089"/>
            <a:ext cx="4093537" cy="376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U:\Daten MB\Indonesien 2016\DSC_0248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1" y="1438936"/>
            <a:ext cx="4149513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9" y="1484784"/>
            <a:ext cx="4330197" cy="398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>
          <a:xfrm>
            <a:off x="120523" y="5504103"/>
            <a:ext cx="4336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dirty="0"/>
              <a:t>Dieser </a:t>
            </a:r>
            <a:r>
              <a:rPr lang="de-CH" sz="1600" dirty="0" smtClean="0"/>
              <a:t>Kunde wie andere </a:t>
            </a:r>
            <a:r>
              <a:rPr lang="de-CH" sz="1600" dirty="0"/>
              <a:t>Kunden der </a:t>
            </a:r>
            <a:r>
              <a:rPr lang="de-CH" sz="1600" dirty="0" err="1"/>
              <a:t>Credit</a:t>
            </a:r>
            <a:r>
              <a:rPr lang="de-CH" sz="1600" dirty="0"/>
              <a:t> Suisse verstossen also gegen international anerkannte Standards, gegen RSPO Regeln und gegen die Richtlinien der Bank selber. </a:t>
            </a:r>
          </a:p>
        </p:txBody>
      </p:sp>
    </p:spTree>
    <p:extLst>
      <p:ext uri="{BB962C8B-B14F-4D97-AF65-F5344CB8AC3E}">
        <p14:creationId xmlns:p14="http://schemas.microsoft.com/office/powerpoint/2010/main" val="249687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508011" y="1628800"/>
            <a:ext cx="8207376" cy="4320480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Schweizer </a:t>
            </a:r>
            <a:r>
              <a:rPr lang="de-CH" dirty="0">
                <a:solidFill>
                  <a:schemeClr val="tx1"/>
                </a:solidFill>
              </a:rPr>
              <a:t>Banken stehen durch ihre Geschäftstätigkeiten mit den Unrechtmässigkeiten von Palmöl-Firmen bei der Anlage von Ölpalmplantagen in Verbindung</a:t>
            </a:r>
            <a:r>
              <a:rPr lang="de-CH" dirty="0" smtClean="0">
                <a:solidFill>
                  <a:schemeClr val="tx1"/>
                </a:solidFill>
              </a:rPr>
              <a:t>.</a:t>
            </a:r>
          </a:p>
          <a:p>
            <a:r>
              <a:rPr lang="de-CH" dirty="0" smtClean="0">
                <a:solidFill>
                  <a:schemeClr val="tx1"/>
                </a:solidFill>
              </a:rPr>
              <a:t> 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Wir </a:t>
            </a:r>
            <a:r>
              <a:rPr lang="de-CH" dirty="0">
                <a:solidFill>
                  <a:schemeClr val="tx1"/>
                </a:solidFill>
              </a:rPr>
              <a:t>fordern die </a:t>
            </a:r>
            <a:r>
              <a:rPr lang="de-CH" dirty="0" err="1">
                <a:solidFill>
                  <a:schemeClr val="tx1"/>
                </a:solidFill>
              </a:rPr>
              <a:t>Credit</a:t>
            </a:r>
            <a:r>
              <a:rPr lang="de-CH" dirty="0">
                <a:solidFill>
                  <a:schemeClr val="tx1"/>
                </a:solidFill>
              </a:rPr>
              <a:t> Suisse und ebenso die anderen Schweizer Banken </a:t>
            </a:r>
            <a:r>
              <a:rPr lang="de-CH" dirty="0" smtClean="0">
                <a:solidFill>
                  <a:schemeClr val="tx1"/>
                </a:solidFill>
              </a:rPr>
              <a:t>auf</a:t>
            </a:r>
            <a:r>
              <a:rPr lang="de-CH" dirty="0">
                <a:solidFill>
                  <a:schemeClr val="tx1"/>
                </a:solidFill>
              </a:rPr>
              <a:t>: </a:t>
            </a:r>
          </a:p>
          <a:p>
            <a:pPr marL="355600" indent="-355600"/>
            <a:r>
              <a:rPr lang="de-CH" dirty="0">
                <a:solidFill>
                  <a:schemeClr val="tx1"/>
                </a:solidFill>
              </a:rPr>
              <a:t>-	Dafür zu sorgen, dass die Einhaltung der Menschenrechte und Nachhaltigkeitsstandards sowie der Richtlinien der Bank bei allen Geschäften eingefordert werden.</a:t>
            </a:r>
          </a:p>
          <a:p>
            <a:pPr marL="355600" indent="-355600"/>
            <a:r>
              <a:rPr lang="de-CH" dirty="0">
                <a:solidFill>
                  <a:schemeClr val="tx1"/>
                </a:solidFill>
              </a:rPr>
              <a:t>-	Die Geschäfte mit Unternehmen, die Land </a:t>
            </a:r>
            <a:r>
              <a:rPr lang="de-CH" dirty="0" err="1">
                <a:solidFill>
                  <a:schemeClr val="tx1"/>
                </a:solidFill>
              </a:rPr>
              <a:t>Grabbing</a:t>
            </a:r>
            <a:r>
              <a:rPr lang="de-CH" dirty="0">
                <a:solidFill>
                  <a:schemeClr val="tx1"/>
                </a:solidFill>
              </a:rPr>
              <a:t> betreiben und dabei Millionen von Menschen die Lebensgrundlage nehmen, zu stoppen.</a:t>
            </a:r>
          </a:p>
          <a:p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2555776" y="404664"/>
            <a:ext cx="61926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CH" sz="2100" b="1" dirty="0" smtClean="0">
                <a:solidFill>
                  <a:srgbClr val="FF0000"/>
                </a:solidFill>
              </a:rPr>
              <a:t>Schlussfolgerung und Forderungen</a:t>
            </a:r>
            <a:endParaRPr lang="de-CH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7E8A4-61E0-46A0-88A2-520551C4E612}" type="slidenum">
              <a:rPr lang="de-CH" smtClean="0"/>
              <a:pPr>
                <a:defRPr/>
              </a:pPr>
              <a:t>2</a:t>
            </a:fld>
            <a:endParaRPr lang="de-CH" dirty="0"/>
          </a:p>
        </p:txBody>
      </p:sp>
      <p:pic>
        <p:nvPicPr>
          <p:cNvPr id="18435" name="Grafik 5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595563"/>
            <a:ext cx="905986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feld 4"/>
          <p:cNvSpPr txBox="1">
            <a:spLocks noChangeArrowheads="1"/>
          </p:cNvSpPr>
          <p:nvPr/>
        </p:nvSpPr>
        <p:spPr bwMode="auto">
          <a:xfrm>
            <a:off x="84138" y="6381750"/>
            <a:ext cx="84264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defRPr sz="2400">
                <a:solidFill>
                  <a:srgbClr val="747679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500">
                <a:solidFill>
                  <a:schemeClr val="tx1"/>
                </a:solidFill>
              </a:rPr>
              <a:t>Palmöl Fläche 2005 und Entwicklung bis 2020. Kalimantan ist 18 mal so gross wie die Schweiz</a:t>
            </a:r>
          </a:p>
        </p:txBody>
      </p:sp>
      <p:sp>
        <p:nvSpPr>
          <p:cNvPr id="18437" name="Textfeld 5"/>
          <p:cNvSpPr txBox="1">
            <a:spLocks noChangeArrowheads="1"/>
          </p:cNvSpPr>
          <p:nvPr/>
        </p:nvSpPr>
        <p:spPr bwMode="auto">
          <a:xfrm>
            <a:off x="110388" y="1449078"/>
            <a:ext cx="5099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defRPr sz="2400">
                <a:solidFill>
                  <a:srgbClr val="747679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b="1" dirty="0">
                <a:solidFill>
                  <a:srgbClr val="5A8E22"/>
                </a:solidFill>
                <a:latin typeface="Arial Narrow" pitchFamily="34" charset="0"/>
              </a:rPr>
              <a:t>Indonesien weltgrösster Produzent von Palmöl (53%), </a:t>
            </a:r>
            <a:br>
              <a:rPr lang="de-CH" altLang="de-DE" sz="1800" b="1" dirty="0">
                <a:solidFill>
                  <a:srgbClr val="5A8E22"/>
                </a:solidFill>
                <a:latin typeface="Arial Narrow" pitchFamily="34" charset="0"/>
              </a:rPr>
            </a:br>
            <a:r>
              <a:rPr lang="de-CH" altLang="de-DE" sz="1800" b="1" dirty="0">
                <a:solidFill>
                  <a:srgbClr val="5A8E22"/>
                </a:solidFill>
                <a:latin typeface="Arial Narrow" pitchFamily="34" charset="0"/>
              </a:rPr>
              <a:t>Indonesien und  Malaysia produzieren 85%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b="1" dirty="0">
                <a:solidFill>
                  <a:srgbClr val="5A8E22"/>
                </a:solidFill>
                <a:latin typeface="Arial Narrow" pitchFamily="34" charset="0"/>
              </a:rPr>
              <a:t>der weltweiten Palmöls</a:t>
            </a:r>
          </a:p>
        </p:txBody>
      </p:sp>
      <p:sp>
        <p:nvSpPr>
          <p:cNvPr id="18438" name="Rechteck 6"/>
          <p:cNvSpPr>
            <a:spLocks noChangeArrowheads="1"/>
          </p:cNvSpPr>
          <p:nvPr/>
        </p:nvSpPr>
        <p:spPr bwMode="auto">
          <a:xfrm>
            <a:off x="2412818" y="312736"/>
            <a:ext cx="63406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defRPr sz="2400">
                <a:solidFill>
                  <a:srgbClr val="747679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1200"/>
              </a:spcBef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1200"/>
              </a:spcBef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1200"/>
              </a:spcBef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‒"/>
              <a:defRPr sz="2400">
                <a:solidFill>
                  <a:srgbClr val="74767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200" b="1" dirty="0">
                <a:solidFill>
                  <a:srgbClr val="E20000"/>
                </a:solidFill>
                <a:latin typeface="+mn-lt"/>
              </a:rPr>
              <a:t>Palmöl: wichtigster Treiber für Land </a:t>
            </a:r>
            <a:r>
              <a:rPr lang="de-CH" altLang="de-DE" sz="2200" b="1" dirty="0" err="1">
                <a:solidFill>
                  <a:srgbClr val="E20000"/>
                </a:solidFill>
                <a:latin typeface="+mn-lt"/>
              </a:rPr>
              <a:t>Grabbing</a:t>
            </a:r>
            <a:endParaRPr lang="de-CH" altLang="de-DE" sz="2200" b="1" dirty="0">
              <a:solidFill>
                <a:srgbClr val="E20000"/>
              </a:solidFill>
              <a:latin typeface="+mn-lt"/>
            </a:endParaRP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958850"/>
            <a:ext cx="3373438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5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735B3-9A50-4702-91C1-570F9039AD8D}" type="slidenum">
              <a:rPr lang="de-CH" smtClean="0"/>
              <a:pPr>
                <a:defRPr/>
              </a:pPr>
              <a:t>3</a:t>
            </a:fld>
            <a:endParaRPr lang="de-CH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5627923" cy="524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12"/>
          <p:cNvSpPr txBox="1">
            <a:spLocks noChangeArrowheads="1"/>
          </p:cNvSpPr>
          <p:nvPr/>
        </p:nvSpPr>
        <p:spPr bwMode="auto">
          <a:xfrm>
            <a:off x="4716016" y="268287"/>
            <a:ext cx="42484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CH" altLang="de-DE" sz="2200" b="1" dirty="0" smtClean="0">
                <a:solidFill>
                  <a:srgbClr val="E20000"/>
                </a:solidFill>
                <a:latin typeface="+mn-lt"/>
              </a:rPr>
              <a:t>Landkonflikte in </a:t>
            </a:r>
            <a:r>
              <a:rPr lang="de-CH" altLang="de-DE" sz="2200" b="1" dirty="0" err="1" smtClean="0">
                <a:solidFill>
                  <a:srgbClr val="E20000"/>
                </a:solidFill>
                <a:latin typeface="+mn-lt"/>
              </a:rPr>
              <a:t>Kalimantan</a:t>
            </a:r>
            <a:endParaRPr lang="de-CH" altLang="de-DE" sz="2200" b="1" dirty="0" smtClean="0">
              <a:solidFill>
                <a:srgbClr val="E20000"/>
              </a:solidFill>
              <a:latin typeface="+mn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1520" y="6103761"/>
            <a:ext cx="2950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Q: Oil palm-community </a:t>
            </a:r>
            <a:r>
              <a:rPr lang="en-US" sz="1000" dirty="0"/>
              <a:t>conflict mapping in </a:t>
            </a:r>
            <a:r>
              <a:rPr lang="en-US" sz="1000" dirty="0" smtClean="0"/>
              <a:t>Indonesia</a:t>
            </a:r>
            <a:r>
              <a:rPr lang="en-US" sz="1000" dirty="0"/>
              <a:t>, Applied Geography 78 (2017) </a:t>
            </a:r>
            <a:r>
              <a:rPr lang="en-US" sz="1000" dirty="0" smtClean="0"/>
              <a:t>33e44, Elsevier 2016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24386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4499992" y="1279412"/>
            <a:ext cx="4032447" cy="5499387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611560" y="1579267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smtClean="0"/>
              <a:t>Untersuchung  der niederländischen </a:t>
            </a:r>
            <a:r>
              <a:rPr lang="de-CH" dirty="0"/>
              <a:t>Analystengruppe </a:t>
            </a:r>
            <a:r>
              <a:rPr lang="de-CH" dirty="0" err="1"/>
              <a:t>Profundo</a:t>
            </a:r>
            <a:r>
              <a:rPr lang="de-CH" dirty="0"/>
              <a:t> </a:t>
            </a:r>
            <a:r>
              <a:rPr lang="de-CH" dirty="0" smtClean="0"/>
              <a:t>zu den Dienstleistungen </a:t>
            </a:r>
            <a:r>
              <a:rPr lang="de-CH" dirty="0"/>
              <a:t>und Investitionen </a:t>
            </a:r>
            <a:r>
              <a:rPr lang="de-CH" dirty="0" smtClean="0"/>
              <a:t>von 17 </a:t>
            </a:r>
            <a:r>
              <a:rPr lang="de-CH" dirty="0"/>
              <a:t>Schweizer Banken zwischen 2009 und 2016 für 20 grosse Palmölfirmen und -</a:t>
            </a:r>
            <a:r>
              <a:rPr lang="de-CH" dirty="0" smtClean="0"/>
              <a:t>händler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611560" y="4005064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Schweizer Banken und Finanzdienstleister beteiligten sich an Emissionen von Aktien und Obligationen und gewährten </a:t>
            </a:r>
            <a:r>
              <a:rPr lang="de-CH" dirty="0" smtClean="0"/>
              <a:t>Kredite </a:t>
            </a:r>
            <a:r>
              <a:rPr lang="de-CH" dirty="0"/>
              <a:t>für den Palmöl-Sektor in der Höhe von 1,1 Milliarde US-Dollar.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26" y="1327496"/>
            <a:ext cx="3816423" cy="54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2627784" y="476672"/>
            <a:ext cx="5946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de-CH" sz="2000" b="1" dirty="0">
                <a:solidFill>
                  <a:srgbClr val="E20000"/>
                </a:solidFill>
              </a:rPr>
              <a:t>Schweizer </a:t>
            </a:r>
            <a:r>
              <a:rPr lang="de-CH" sz="2000" b="1" dirty="0" smtClean="0">
                <a:solidFill>
                  <a:srgbClr val="E20000"/>
                </a:solidFill>
              </a:rPr>
              <a:t>Finanzdienstleister für </a:t>
            </a:r>
            <a:r>
              <a:rPr lang="de-CH" sz="2000" b="1" dirty="0">
                <a:solidFill>
                  <a:srgbClr val="E20000"/>
                </a:solidFill>
              </a:rPr>
              <a:t>Palmölfirmen </a:t>
            </a:r>
            <a:endParaRPr lang="de-CH" sz="2000" b="1" dirty="0"/>
          </a:p>
        </p:txBody>
      </p:sp>
    </p:spTree>
    <p:extLst>
      <p:ext uri="{BB962C8B-B14F-4D97-AF65-F5344CB8AC3E}">
        <p14:creationId xmlns:p14="http://schemas.microsoft.com/office/powerpoint/2010/main" val="8112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2699792" y="260648"/>
            <a:ext cx="6174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CH" dirty="0">
                <a:solidFill>
                  <a:srgbClr val="E20000"/>
                </a:solidFill>
              </a:rPr>
              <a:t>Die drei wichtigsten </a:t>
            </a:r>
            <a:r>
              <a:rPr lang="de-CH" dirty="0" smtClean="0">
                <a:solidFill>
                  <a:srgbClr val="E20000"/>
                </a:solidFill>
              </a:rPr>
              <a:t>Schweizer Finanzdienstleister</a:t>
            </a:r>
            <a:endParaRPr lang="de-CH" dirty="0">
              <a:solidFill>
                <a:srgbClr val="E20000"/>
              </a:solidFill>
            </a:endParaRPr>
          </a:p>
          <a:p>
            <a:pPr algn="r"/>
            <a:r>
              <a:rPr lang="de-CH" dirty="0" smtClean="0">
                <a:solidFill>
                  <a:srgbClr val="E20000"/>
                </a:solidFill>
              </a:rPr>
              <a:t>für Palmölfirmen zwischen 2009 bis August 2016 </a:t>
            </a:r>
            <a:br>
              <a:rPr lang="de-CH" dirty="0" smtClean="0">
                <a:solidFill>
                  <a:srgbClr val="E20000"/>
                </a:solidFill>
              </a:rPr>
            </a:br>
            <a:r>
              <a:rPr lang="de-CH" dirty="0">
                <a:solidFill>
                  <a:srgbClr val="E20000"/>
                </a:solidFill>
              </a:rPr>
              <a:t>Total </a:t>
            </a:r>
            <a:r>
              <a:rPr lang="de-CH" dirty="0" smtClean="0">
                <a:solidFill>
                  <a:srgbClr val="E20000"/>
                </a:solidFill>
              </a:rPr>
              <a:t>1,1 Mrd</a:t>
            </a:r>
            <a:r>
              <a:rPr lang="de-CH" dirty="0">
                <a:solidFill>
                  <a:srgbClr val="E20000"/>
                </a:solidFill>
              </a:rPr>
              <a:t>. US-Dollar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6" y="1786266"/>
            <a:ext cx="7077292" cy="201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511173" y="141277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smtClean="0"/>
              <a:t>Emissionen </a:t>
            </a:r>
            <a:r>
              <a:rPr lang="de-CH" dirty="0"/>
              <a:t>und Kredite in Mio. USD</a:t>
            </a:r>
            <a:r>
              <a:rPr lang="de-CH" dirty="0" smtClean="0"/>
              <a:t>; Januar </a:t>
            </a:r>
            <a:r>
              <a:rPr lang="de-CH" dirty="0"/>
              <a:t>2009 – August 2016</a:t>
            </a:r>
            <a:r>
              <a:rPr lang="de-CH" dirty="0" smtClean="0"/>
              <a:t>)</a:t>
            </a:r>
            <a:endParaRPr lang="de-CH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97499"/>
            <a:ext cx="4032448" cy="236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187624" y="3949567"/>
            <a:ext cx="7399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Gesamtes Engagement von </a:t>
            </a:r>
            <a:r>
              <a:rPr lang="de-CH" dirty="0" smtClean="0"/>
              <a:t>Schweizer Finanzdienstleistern nach Jahr Mio</a:t>
            </a:r>
            <a:r>
              <a:rPr lang="de-CH" dirty="0"/>
              <a:t>. USD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11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448301" y="6475100"/>
            <a:ext cx="3115587" cy="287992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Quelle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Profundo</a:t>
            </a:r>
            <a:r>
              <a:rPr lang="en-US" dirty="0">
                <a:solidFill>
                  <a:schemeClr val="tx1"/>
                </a:solidFill>
              </a:rPr>
              <a:t> (2016): Links Between </a:t>
            </a:r>
            <a:r>
              <a:rPr lang="en-US" dirty="0" smtClean="0">
                <a:solidFill>
                  <a:schemeClr val="tx1"/>
                </a:solidFill>
              </a:rPr>
              <a:t>Palm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Oil Suppliers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de-CH" dirty="0" smtClean="0">
                <a:solidFill>
                  <a:schemeClr val="tx1"/>
                </a:solidFill>
              </a:rPr>
              <a:t>Swiss </a:t>
            </a:r>
            <a:r>
              <a:rPr lang="de-CH" dirty="0">
                <a:solidFill>
                  <a:schemeClr val="tx1"/>
                </a:solidFill>
              </a:rPr>
              <a:t>Financial </a:t>
            </a:r>
            <a:r>
              <a:rPr lang="de-CH" dirty="0" err="1" smtClean="0">
                <a:solidFill>
                  <a:schemeClr val="tx1"/>
                </a:solidFill>
              </a:rPr>
              <a:t>Institutions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5" y="2348880"/>
            <a:ext cx="871523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699792" y="260648"/>
            <a:ext cx="6174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CH" dirty="0" smtClean="0">
                <a:solidFill>
                  <a:srgbClr val="E20000"/>
                </a:solidFill>
              </a:rPr>
              <a:t>Dienstleistungen und Kredite der </a:t>
            </a:r>
            <a:r>
              <a:rPr lang="de-CH" dirty="0" err="1">
                <a:solidFill>
                  <a:srgbClr val="E20000"/>
                </a:solidFill>
              </a:rPr>
              <a:t>Credit</a:t>
            </a:r>
            <a:r>
              <a:rPr lang="de-CH" dirty="0">
                <a:solidFill>
                  <a:srgbClr val="E20000"/>
                </a:solidFill>
              </a:rPr>
              <a:t> Suisse </a:t>
            </a:r>
            <a:r>
              <a:rPr lang="de-CH" dirty="0" smtClean="0">
                <a:solidFill>
                  <a:srgbClr val="E20000"/>
                </a:solidFill>
              </a:rPr>
              <a:t>für </a:t>
            </a:r>
            <a:r>
              <a:rPr lang="de-CH" dirty="0">
                <a:solidFill>
                  <a:srgbClr val="E20000"/>
                </a:solidFill>
              </a:rPr>
              <a:t>Palmölfirmen </a:t>
            </a:r>
            <a:r>
              <a:rPr lang="de-CH" dirty="0" smtClean="0">
                <a:solidFill>
                  <a:srgbClr val="E20000"/>
                </a:solidFill>
              </a:rPr>
              <a:t>zwischen </a:t>
            </a:r>
            <a:r>
              <a:rPr lang="de-CH" dirty="0">
                <a:solidFill>
                  <a:srgbClr val="E20000"/>
                </a:solidFill>
              </a:rPr>
              <a:t>2009 </a:t>
            </a:r>
            <a:r>
              <a:rPr lang="de-CH" dirty="0" smtClean="0">
                <a:solidFill>
                  <a:srgbClr val="E20000"/>
                </a:solidFill>
              </a:rPr>
              <a:t>und </a:t>
            </a:r>
            <a:r>
              <a:rPr lang="de-CH" dirty="0">
                <a:solidFill>
                  <a:srgbClr val="E20000"/>
                </a:solidFill>
              </a:rPr>
              <a:t>August </a:t>
            </a:r>
            <a:r>
              <a:rPr lang="de-CH" dirty="0" smtClean="0">
                <a:solidFill>
                  <a:srgbClr val="E20000"/>
                </a:solidFill>
              </a:rPr>
              <a:t>2016</a:t>
            </a:r>
            <a:br>
              <a:rPr lang="de-CH" dirty="0" smtClean="0">
                <a:solidFill>
                  <a:srgbClr val="E20000"/>
                </a:solidFill>
              </a:rPr>
            </a:br>
            <a:r>
              <a:rPr lang="de-CH" dirty="0" smtClean="0">
                <a:solidFill>
                  <a:srgbClr val="E20000"/>
                </a:solidFill>
              </a:rPr>
              <a:t>Total:  </a:t>
            </a:r>
            <a:r>
              <a:rPr lang="de-CH" dirty="0">
                <a:solidFill>
                  <a:srgbClr val="E20000"/>
                </a:solidFill>
              </a:rPr>
              <a:t>901 Millionen </a:t>
            </a:r>
            <a:r>
              <a:rPr lang="de-CH" dirty="0" smtClean="0">
                <a:solidFill>
                  <a:srgbClr val="E20000"/>
                </a:solidFill>
              </a:rPr>
              <a:t>US-Dollar</a:t>
            </a:r>
            <a:endParaRPr lang="de-CH" dirty="0">
              <a:solidFill>
                <a:srgbClr val="E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78934" y="6453336"/>
            <a:ext cx="6461901" cy="215984"/>
          </a:xfrm>
        </p:spPr>
        <p:txBody>
          <a:bodyPr/>
          <a:lstStyle/>
          <a:p>
            <a:r>
              <a:rPr lang="en-US" dirty="0" err="1"/>
              <a:t>Quelle</a:t>
            </a:r>
            <a:r>
              <a:rPr lang="en-US" dirty="0"/>
              <a:t>: </a:t>
            </a:r>
            <a:r>
              <a:rPr lang="en-US" dirty="0" err="1"/>
              <a:t>Profundo</a:t>
            </a:r>
            <a:r>
              <a:rPr lang="en-US" dirty="0"/>
              <a:t> (2016): Links Between Palm Oil Suppliers </a:t>
            </a:r>
            <a:r>
              <a:rPr lang="en-US" dirty="0" smtClean="0"/>
              <a:t>and </a:t>
            </a:r>
            <a:r>
              <a:rPr lang="de-CH" dirty="0" smtClean="0"/>
              <a:t>Swiss </a:t>
            </a:r>
            <a:r>
              <a:rPr lang="de-CH" dirty="0"/>
              <a:t>Financial </a:t>
            </a:r>
            <a:r>
              <a:rPr lang="de-CH" dirty="0" err="1" smtClean="0"/>
              <a:t>Institutions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4608512" cy="292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4193654" cy="34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3779912" y="332656"/>
            <a:ext cx="493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CH" dirty="0">
                <a:solidFill>
                  <a:srgbClr val="E20000"/>
                </a:solidFill>
              </a:rPr>
              <a:t>Dienstleistungen und Kredite der </a:t>
            </a:r>
            <a:r>
              <a:rPr lang="de-CH" dirty="0" err="1">
                <a:solidFill>
                  <a:srgbClr val="E20000"/>
                </a:solidFill>
              </a:rPr>
              <a:t>Credit</a:t>
            </a:r>
            <a:r>
              <a:rPr lang="de-CH" dirty="0">
                <a:solidFill>
                  <a:srgbClr val="E20000"/>
                </a:solidFill>
              </a:rPr>
              <a:t> Suisse </a:t>
            </a:r>
            <a:r>
              <a:rPr lang="de-CH" dirty="0" smtClean="0">
                <a:solidFill>
                  <a:srgbClr val="E20000"/>
                </a:solidFill>
              </a:rPr>
              <a:t>an ausgewählte Konzerne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3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0" y="2780928"/>
            <a:ext cx="3981611" cy="318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397400" y="1484784"/>
            <a:ext cx="3814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dirty="0"/>
              <a:t>Investitionen von </a:t>
            </a:r>
            <a:r>
              <a:rPr lang="de-CH" sz="1600" dirty="0" smtClean="0"/>
              <a:t>Schweizer Finanz-institutionen in </a:t>
            </a:r>
            <a:r>
              <a:rPr lang="de-CH" sz="1600" dirty="0"/>
              <a:t>Aktien und Anleihen von </a:t>
            </a:r>
            <a:r>
              <a:rPr lang="de-CH" sz="1600" dirty="0" smtClean="0"/>
              <a:t>ausgewählten Palmölkonzernen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sz="1400" dirty="0" smtClean="0"/>
              <a:t>(</a:t>
            </a:r>
            <a:r>
              <a:rPr lang="de-CH" sz="1400" dirty="0"/>
              <a:t>in Mio. USD; Stand August 2016)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4172123" cy="283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713845" y="2276872"/>
            <a:ext cx="40324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dirty="0"/>
              <a:t>Aktien- und Anleihensbesitz der</a:t>
            </a:r>
          </a:p>
          <a:p>
            <a:r>
              <a:rPr lang="de-CH" sz="1600" dirty="0" err="1"/>
              <a:t>Credit</a:t>
            </a:r>
            <a:r>
              <a:rPr lang="de-CH" sz="1600" dirty="0"/>
              <a:t> Suisse an ausgewählten Konzernen</a:t>
            </a:r>
          </a:p>
          <a:p>
            <a:r>
              <a:rPr lang="de-CH" sz="1400" dirty="0"/>
              <a:t>(in Mio. USD, Stand August 2016)</a:t>
            </a:r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448301" y="6597352"/>
            <a:ext cx="5635867" cy="16574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Quelle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Profundo</a:t>
            </a:r>
            <a:r>
              <a:rPr lang="en-US" dirty="0">
                <a:solidFill>
                  <a:schemeClr val="tx1"/>
                </a:solidFill>
              </a:rPr>
              <a:t> (2016): Links Between </a:t>
            </a:r>
            <a:r>
              <a:rPr lang="en-US" dirty="0" smtClean="0">
                <a:solidFill>
                  <a:schemeClr val="tx1"/>
                </a:solidFill>
              </a:rPr>
              <a:t>Palm  </a:t>
            </a:r>
            <a:r>
              <a:rPr lang="en-US" dirty="0">
                <a:solidFill>
                  <a:schemeClr val="tx1"/>
                </a:solidFill>
              </a:rPr>
              <a:t>Oil Suppliers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de-CH" dirty="0" smtClean="0">
                <a:solidFill>
                  <a:schemeClr val="tx1"/>
                </a:solidFill>
              </a:rPr>
              <a:t>Swiss </a:t>
            </a:r>
            <a:r>
              <a:rPr lang="de-CH" dirty="0">
                <a:solidFill>
                  <a:schemeClr val="tx1"/>
                </a:solidFill>
              </a:rPr>
              <a:t>Financial </a:t>
            </a:r>
            <a:r>
              <a:rPr lang="de-CH" dirty="0" err="1" smtClean="0">
                <a:solidFill>
                  <a:schemeClr val="tx1"/>
                </a:solidFill>
              </a:rPr>
              <a:t>Institutions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454-42AA-4C5B-B1C4-12F7A221EFD5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4211960" y="4766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CH" dirty="0" err="1" smtClean="0">
                <a:solidFill>
                  <a:srgbClr val="E20000"/>
                </a:solidFill>
              </a:rPr>
              <a:t>Credit</a:t>
            </a:r>
            <a:r>
              <a:rPr lang="de-CH" dirty="0" smtClean="0">
                <a:solidFill>
                  <a:srgbClr val="E20000"/>
                </a:solidFill>
              </a:rPr>
              <a:t> Suisse: Internationale </a:t>
            </a:r>
            <a:r>
              <a:rPr lang="de-CH" dirty="0">
                <a:solidFill>
                  <a:srgbClr val="E20000"/>
                </a:solidFill>
              </a:rPr>
              <a:t>Standards und eigene Richtlinien</a:t>
            </a:r>
          </a:p>
        </p:txBody>
      </p:sp>
      <p:sp>
        <p:nvSpPr>
          <p:cNvPr id="5" name="Rechteck 4"/>
          <p:cNvSpPr/>
          <p:nvPr/>
        </p:nvSpPr>
        <p:spPr>
          <a:xfrm>
            <a:off x="647564" y="2060848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de-CH" dirty="0" smtClean="0"/>
              <a:t>UNO-Leitprinzipien </a:t>
            </a:r>
            <a:r>
              <a:rPr lang="de-CH" dirty="0"/>
              <a:t>für Wirtschaft </a:t>
            </a:r>
            <a:r>
              <a:rPr lang="de-CH" dirty="0" smtClean="0"/>
              <a:t>und Menschenrechte </a:t>
            </a:r>
            <a:r>
              <a:rPr lang="de-CH" dirty="0"/>
              <a:t>(</a:t>
            </a:r>
            <a:r>
              <a:rPr lang="de-CH" dirty="0" smtClean="0"/>
              <a:t>UNGP)</a:t>
            </a:r>
          </a:p>
          <a:p>
            <a:pPr marL="285750" indent="-285750">
              <a:buFontTx/>
              <a:buChar char="-"/>
            </a:pPr>
            <a:r>
              <a:rPr lang="de-CH" dirty="0" smtClean="0"/>
              <a:t>Internationalen </a:t>
            </a:r>
            <a:r>
              <a:rPr lang="de-CH" dirty="0"/>
              <a:t>Arbeitsorganisation (IAO</a:t>
            </a:r>
            <a:r>
              <a:rPr lang="de-CH" dirty="0" smtClean="0"/>
              <a:t>), Konvention 169</a:t>
            </a:r>
          </a:p>
          <a:p>
            <a:pPr marL="285750" indent="-285750">
              <a:buFontTx/>
              <a:buChar char="-"/>
            </a:pPr>
            <a:r>
              <a:rPr lang="de-CH" dirty="0" smtClean="0"/>
              <a:t>Äquator-Prinzipien von 88 </a:t>
            </a:r>
            <a:r>
              <a:rPr lang="de-CH" dirty="0"/>
              <a:t>international </a:t>
            </a:r>
            <a:r>
              <a:rPr lang="de-CH" dirty="0" smtClean="0"/>
              <a:t>tätigen </a:t>
            </a:r>
            <a:r>
              <a:rPr lang="de-CH" dirty="0"/>
              <a:t>Banken</a:t>
            </a:r>
          </a:p>
        </p:txBody>
      </p:sp>
      <p:sp>
        <p:nvSpPr>
          <p:cNvPr id="6" name="Rechteck 5"/>
          <p:cNvSpPr/>
          <p:nvPr/>
        </p:nvSpPr>
        <p:spPr>
          <a:xfrm>
            <a:off x="611560" y="1556792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/>
              <a:t>Internationale Standards</a:t>
            </a:r>
          </a:p>
        </p:txBody>
      </p:sp>
      <p:sp>
        <p:nvSpPr>
          <p:cNvPr id="7" name="Rechteck 6"/>
          <p:cNvSpPr/>
          <p:nvPr/>
        </p:nvSpPr>
        <p:spPr>
          <a:xfrm>
            <a:off x="662552" y="3284984"/>
            <a:ext cx="8252580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/>
              <a:t>Interne Richtlinien der </a:t>
            </a:r>
            <a:r>
              <a:rPr lang="de-CH" dirty="0" err="1"/>
              <a:t>Credit</a:t>
            </a:r>
            <a:r>
              <a:rPr lang="de-CH" dirty="0"/>
              <a:t> </a:t>
            </a:r>
            <a:r>
              <a:rPr lang="de-CH" dirty="0" smtClean="0"/>
              <a:t>Suisse</a:t>
            </a:r>
          </a:p>
          <a:p>
            <a:endParaRPr lang="de-CH" sz="1400" dirty="0"/>
          </a:p>
          <a:p>
            <a:pPr marL="285750" indent="-285750">
              <a:buFontTx/>
              <a:buChar char="-"/>
            </a:pPr>
            <a:r>
              <a:rPr lang="de-CH" dirty="0" smtClean="0"/>
              <a:t>Verpflichtung </a:t>
            </a:r>
            <a:r>
              <a:rPr lang="de-CH" dirty="0"/>
              <a:t>zur Nachhaltigkeit </a:t>
            </a:r>
            <a:r>
              <a:rPr lang="de-CH" dirty="0" smtClean="0"/>
              <a:t>«CS </a:t>
            </a:r>
            <a:r>
              <a:rPr lang="de-CH" dirty="0"/>
              <a:t>Code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 smtClean="0"/>
              <a:t>Conduct</a:t>
            </a:r>
            <a:r>
              <a:rPr lang="de-CH" dirty="0" smtClean="0"/>
              <a:t>» </a:t>
            </a:r>
            <a:r>
              <a:rPr lang="de-CH" dirty="0"/>
              <a:t>(</a:t>
            </a:r>
            <a:r>
              <a:rPr lang="de-CH" dirty="0" smtClean="0"/>
              <a:t>Dez. </a:t>
            </a:r>
            <a:r>
              <a:rPr lang="de-CH" dirty="0"/>
              <a:t>2010</a:t>
            </a:r>
            <a:r>
              <a:rPr lang="de-CH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de-CH" dirty="0" smtClean="0"/>
              <a:t>Die </a:t>
            </a:r>
            <a:r>
              <a:rPr lang="de-CH" dirty="0"/>
              <a:t>„Erklärung der </a:t>
            </a:r>
            <a:r>
              <a:rPr lang="de-CH" dirty="0" err="1"/>
              <a:t>Credit</a:t>
            </a:r>
            <a:r>
              <a:rPr lang="de-CH" dirty="0"/>
              <a:t> Suisse zur Nachhaltigkeit“ </a:t>
            </a:r>
            <a:r>
              <a:rPr lang="de-CH" dirty="0" smtClean="0"/>
              <a:t>(Mai 2011)</a:t>
            </a:r>
          </a:p>
          <a:p>
            <a:pPr marL="285750" indent="-285750">
              <a:buFontTx/>
              <a:buChar char="-"/>
            </a:pPr>
            <a:r>
              <a:rPr lang="de-CH" dirty="0" smtClean="0"/>
              <a:t>Die </a:t>
            </a:r>
            <a:r>
              <a:rPr lang="de-CH" dirty="0"/>
              <a:t>Weisungen zur Forst- und Agrarwirtschaft </a:t>
            </a:r>
            <a:r>
              <a:rPr lang="de-CH" dirty="0" smtClean="0"/>
              <a:t>(ab 2008)</a:t>
            </a:r>
            <a:br>
              <a:rPr lang="de-CH" dirty="0" smtClean="0"/>
            </a:br>
            <a:r>
              <a:rPr lang="de-CH" sz="1000" dirty="0" smtClean="0"/>
              <a:t>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sz="1600" dirty="0" smtClean="0">
                <a:solidFill>
                  <a:srgbClr val="000099"/>
                </a:solidFill>
              </a:rPr>
              <a:t>Aktivitäten, bei denen die </a:t>
            </a:r>
            <a:r>
              <a:rPr lang="de-CH" sz="1600" dirty="0" err="1">
                <a:solidFill>
                  <a:srgbClr val="000099"/>
                </a:solidFill>
              </a:rPr>
              <a:t>Credit</a:t>
            </a:r>
            <a:r>
              <a:rPr lang="de-CH" sz="1600" dirty="0">
                <a:solidFill>
                  <a:srgbClr val="000099"/>
                </a:solidFill>
              </a:rPr>
              <a:t> Suisse auf eine Finanzierung bzw. </a:t>
            </a:r>
            <a:r>
              <a:rPr lang="de-CH" sz="1600" dirty="0" smtClean="0">
                <a:solidFill>
                  <a:srgbClr val="000099"/>
                </a:solidFill>
              </a:rPr>
              <a:t>Beratung</a:t>
            </a:r>
            <a:br>
              <a:rPr lang="de-CH" sz="1600" dirty="0" smtClean="0">
                <a:solidFill>
                  <a:srgbClr val="000099"/>
                </a:solidFill>
              </a:rPr>
            </a:br>
            <a:r>
              <a:rPr lang="de-CH" sz="1600" dirty="0" smtClean="0">
                <a:solidFill>
                  <a:srgbClr val="000099"/>
                </a:solidFill>
              </a:rPr>
              <a:t>von </a:t>
            </a:r>
            <a:r>
              <a:rPr lang="de-CH" sz="1600" dirty="0">
                <a:solidFill>
                  <a:srgbClr val="000099"/>
                </a:solidFill>
              </a:rPr>
              <a:t>Unternehmen verzichtet</a:t>
            </a:r>
            <a:r>
              <a:rPr lang="de-CH" sz="1600" dirty="0" smtClean="0">
                <a:solidFill>
                  <a:srgbClr val="000099"/>
                </a:solidFill>
              </a:rPr>
              <a:t>: Geschäftstätigkeiten </a:t>
            </a:r>
            <a:r>
              <a:rPr lang="de-CH" sz="1600" dirty="0">
                <a:solidFill>
                  <a:srgbClr val="000099"/>
                </a:solidFill>
              </a:rPr>
              <a:t>in tropischen Primärregenwäldern, </a:t>
            </a:r>
            <a:r>
              <a:rPr lang="de-CH" sz="1600" dirty="0" smtClean="0">
                <a:solidFill>
                  <a:srgbClr val="000099"/>
                </a:solidFill>
              </a:rPr>
              <a:t/>
            </a:r>
            <a:br>
              <a:rPr lang="de-CH" sz="1600" dirty="0" smtClean="0">
                <a:solidFill>
                  <a:srgbClr val="000099"/>
                </a:solidFill>
              </a:rPr>
            </a:br>
            <a:r>
              <a:rPr lang="de-CH" sz="1600" dirty="0" smtClean="0">
                <a:solidFill>
                  <a:srgbClr val="000099"/>
                </a:solidFill>
              </a:rPr>
              <a:t>in </a:t>
            </a:r>
            <a:r>
              <a:rPr lang="de-CH" sz="1600" dirty="0">
                <a:solidFill>
                  <a:srgbClr val="000099"/>
                </a:solidFill>
              </a:rPr>
              <a:t>Wäldern mit hohem Schutzwert </a:t>
            </a:r>
            <a:r>
              <a:rPr lang="de-CH" sz="1600" dirty="0" smtClean="0">
                <a:solidFill>
                  <a:srgbClr val="000099"/>
                </a:solidFill>
              </a:rPr>
              <a:t>(HCVF</a:t>
            </a:r>
            <a:r>
              <a:rPr lang="de-CH" sz="1600" dirty="0">
                <a:solidFill>
                  <a:srgbClr val="000099"/>
                </a:solidFill>
              </a:rPr>
              <a:t>) oder in Torf- und </a:t>
            </a:r>
            <a:r>
              <a:rPr lang="de-CH" sz="1600" dirty="0" smtClean="0">
                <a:solidFill>
                  <a:srgbClr val="000099"/>
                </a:solidFill>
              </a:rPr>
              <a:t>Moorgebieten </a:t>
            </a:r>
            <a:br>
              <a:rPr lang="de-CH" sz="1600" dirty="0" smtClean="0">
                <a:solidFill>
                  <a:srgbClr val="000099"/>
                </a:solidFill>
              </a:rPr>
            </a:br>
            <a:r>
              <a:rPr lang="de-CH" sz="1600" dirty="0" smtClean="0">
                <a:solidFill>
                  <a:srgbClr val="000099"/>
                </a:solidFill>
              </a:rPr>
              <a:t>(CO2 Speicher); illegaler Holzschlag; </a:t>
            </a:r>
            <a:r>
              <a:rPr lang="de-CH" sz="1600" dirty="0">
                <a:solidFill>
                  <a:srgbClr val="000099"/>
                </a:solidFill>
              </a:rPr>
              <a:t>unkontrollierte </a:t>
            </a:r>
            <a:r>
              <a:rPr lang="de-CH" sz="1600" dirty="0" smtClean="0">
                <a:solidFill>
                  <a:srgbClr val="000099"/>
                </a:solidFill>
              </a:rPr>
              <a:t>Brandrodung; Verstösse</a:t>
            </a:r>
            <a:br>
              <a:rPr lang="de-CH" sz="1600" dirty="0" smtClean="0">
                <a:solidFill>
                  <a:srgbClr val="000099"/>
                </a:solidFill>
              </a:rPr>
            </a:br>
            <a:r>
              <a:rPr lang="de-CH" sz="1600" dirty="0" smtClean="0">
                <a:solidFill>
                  <a:srgbClr val="000099"/>
                </a:solidFill>
              </a:rPr>
              <a:t>gegen </a:t>
            </a:r>
            <a:r>
              <a:rPr lang="de-CH" sz="1600" dirty="0">
                <a:solidFill>
                  <a:srgbClr val="000099"/>
                </a:solidFill>
              </a:rPr>
              <a:t>lokale Gesetze und </a:t>
            </a:r>
            <a:r>
              <a:rPr lang="de-CH" sz="1600" dirty="0" smtClean="0">
                <a:solidFill>
                  <a:srgbClr val="000099"/>
                </a:solidFill>
              </a:rPr>
              <a:t>gegen die Menschenrechte. </a:t>
            </a:r>
            <a:endParaRPr lang="de-CH" sz="1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9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_Präsi_Bfa_deutsch">
  <a:themeElements>
    <a:clrScheme name="BFA ab 2014">
      <a:dk1>
        <a:srgbClr val="000000"/>
      </a:dk1>
      <a:lt1>
        <a:srgbClr val="FFFFFF"/>
      </a:lt1>
      <a:dk2>
        <a:srgbClr val="747679"/>
      </a:dk2>
      <a:lt2>
        <a:srgbClr val="B3B3B3"/>
      </a:lt2>
      <a:accent1>
        <a:srgbClr val="5A8E22"/>
      </a:accent1>
      <a:accent2>
        <a:srgbClr val="747679"/>
      </a:accent2>
      <a:accent3>
        <a:srgbClr val="A0630B"/>
      </a:accent3>
      <a:accent4>
        <a:srgbClr val="F2AF32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BFA ab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FA">
        <a:dk1>
          <a:srgbClr val="000000"/>
        </a:dk1>
        <a:lt1>
          <a:srgbClr val="FFFFFF"/>
        </a:lt1>
        <a:dk2>
          <a:srgbClr val="7F7F7F"/>
        </a:dk2>
        <a:lt2>
          <a:srgbClr val="B3B3B3"/>
        </a:lt2>
        <a:accent1>
          <a:srgbClr val="86B918"/>
        </a:accent1>
        <a:accent2>
          <a:srgbClr val="C3DC8C"/>
        </a:accent2>
        <a:accent3>
          <a:srgbClr val="E7F1D1"/>
        </a:accent3>
        <a:accent4>
          <a:srgbClr val="FFDC00"/>
        </a:accent4>
        <a:accent5>
          <a:srgbClr val="0074BB"/>
        </a:accent5>
        <a:accent6>
          <a:srgbClr val="212F8A"/>
        </a:accent6>
        <a:hlink>
          <a:srgbClr val="0074BB"/>
        </a:hlink>
        <a:folHlink>
          <a:srgbClr val="212F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dbe827a-73d6-4739-a7d6-5a77f2601257">OEKK-1-4657</_dlc_DocId>
    <_dlc_DocIdUrl xmlns="4dbe827a-73d6-4739-a7d6-5a77f2601257">
      <Url>https://oekumenischekampagne.sharepoint.com/_layouts/15/DocIdRedir.aspx?ID=OEKK-1-4657</Url>
      <Description>OEKK-1-4657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3CADFB5C9EC64399509DF882B06D6E" ma:contentTypeVersion="5" ma:contentTypeDescription="Ein neues Dokument erstellen." ma:contentTypeScope="" ma:versionID="5d2c7ab5110e6a615f25151f8c5eb894">
  <xsd:schema xmlns:xsd="http://www.w3.org/2001/XMLSchema" xmlns:xs="http://www.w3.org/2001/XMLSchema" xmlns:p="http://schemas.microsoft.com/office/2006/metadata/properties" xmlns:ns2="4dbe827a-73d6-4739-a7d6-5a77f2601257" targetNamespace="http://schemas.microsoft.com/office/2006/metadata/properties" ma:root="true" ma:fieldsID="604b4a745e059c1bffa2aeeb0fff700c" ns2:_="">
    <xsd:import namespace="4dbe827a-73d6-4739-a7d6-5a77f26012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e827a-73d6-4739-a7d6-5a77f26012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Freigabehinweishash" ma:internalName="SharingHintHash" ma:readOnly="true">
      <xsd:simpleType>
        <xsd:restriction base="dms:Text"/>
      </xsd:simple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8B9F4F-7E81-49D3-B215-E34EE4E7E0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195BC6-B627-42DE-B158-556D4B16637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25AD489-4D3C-462C-9EF5-C5F7730C6772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dbe827a-73d6-4739-a7d6-5a77f2601257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702184F3-9753-405A-9570-730272F6C4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be827a-73d6-4739-a7d6-5a77f26012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2016_Präsi_Bfa_deutsch</Template>
  <TotalTime>0</TotalTime>
  <Words>956</Words>
  <Application>Microsoft Office PowerPoint</Application>
  <PresentationFormat>Bildschirmpräsentation (4:3)</PresentationFormat>
  <Paragraphs>102</Paragraphs>
  <Slides>16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2016_Präsi_Bfa_deutsch</vt:lpstr>
      <vt:lpstr>Vielerlei Bankgeschäfte mit Palmölkonzernen Schweizer Banken und Rechtsverletzungen, Landkonflikte,  Abholzung, Umweltzerstörung  Miges Baumann, Brot für alle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Palmöl Boom in Indoensien</dc:title>
  <dc:creator>Miges Baumann</dc:creator>
  <cp:lastModifiedBy>Urs Walter</cp:lastModifiedBy>
  <cp:revision>20</cp:revision>
  <cp:lastPrinted>2017-03-02T13:36:07Z</cp:lastPrinted>
  <dcterms:created xsi:type="dcterms:W3CDTF">2017-02-28T13:13:54Z</dcterms:created>
  <dcterms:modified xsi:type="dcterms:W3CDTF">2017-03-02T13:37:08Z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0x010100213CADFB5C9EC64399509DF882B06D6E</vt:lpwstr>
  </property>
  <property fmtid="{D5CDD505-2E9C-101B-9397-08002B2CF9AE}" pid="3" name="_dlc_DocIdItemGuid">
    <vt:lpwstr>5ec11a33-f2dc-4ee0-a535-eb2d22d70f4e</vt:lpwstr>
  </property>
  <property fmtid="{D5CDD505-2E9C-101B-9397-08002B2CF9AE}" pid="4" name="Order">
    <vt:r8>68400</vt:r8>
  </property>
  <property fmtid="{D5CDD505-2E9C-101B-9397-08002B2CF9AE}" pid="5" name="xd_ProgID">
    <vt:lpwstr/>
  </property>
  <property fmtid="{D5CDD505-2E9C-101B-9397-08002B2CF9AE}" pid="6" name="_CopySource">
    <vt:lpwstr>https://oekumenischekampagne.sharepoint.com/Freigegebene Dokumente/OEKK/Kampagnenleitung/Präsentationen/Vorlagen/2014_Präsi_cmp_d.pptx</vt:lpwstr>
  </property>
  <property fmtid="{D5CDD505-2E9C-101B-9397-08002B2CF9AE}" pid="7" name="TemplateUrl">
    <vt:lpwstr/>
  </property>
</Properties>
</file>