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0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257"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41" autoAdjust="0"/>
  </p:normalViewPr>
  <p:slideViewPr>
    <p:cSldViewPr snapToGrid="0">
      <p:cViewPr varScale="1">
        <p:scale>
          <a:sx n="48" d="100"/>
          <a:sy n="48" d="100"/>
        </p:scale>
        <p:origin x="53" y="494"/>
      </p:cViewPr>
      <p:guideLst/>
    </p:cSldViewPr>
  </p:slideViewPr>
  <p:notesTextViewPr>
    <p:cViewPr>
      <p:scale>
        <a:sx n="1" d="1"/>
        <a:sy n="1" d="1"/>
      </p:scale>
      <p:origin x="0" y="-4493"/>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1F188-E5A2-4998-A81D-A606AD50F52E}" type="datetimeFigureOut">
              <a:rPr lang="de-CH" smtClean="0"/>
              <a:t>10.12.2018</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048D2-ED1B-4931-86C6-B7B868B275FF}" type="slidenum">
              <a:rPr lang="de-CH" smtClean="0"/>
              <a:t>‹Nr.›</a:t>
            </a:fld>
            <a:endParaRPr lang="de-CH"/>
          </a:p>
        </p:txBody>
      </p:sp>
    </p:spTree>
    <p:extLst>
      <p:ext uri="{BB962C8B-B14F-4D97-AF65-F5344CB8AC3E}">
        <p14:creationId xmlns:p14="http://schemas.microsoft.com/office/powerpoint/2010/main" val="258720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2 </a:t>
            </a:r>
            <a:r>
              <a:rPr lang="de-CH" sz="1200" b="0" i="0" u="none" strike="noStrike" kern="1200" baseline="0" dirty="0" err="1" smtClean="0">
                <a:solidFill>
                  <a:schemeClr val="tx1"/>
                </a:solidFill>
                <a:latin typeface="+mn-lt"/>
                <a:ea typeface="+mn-ea"/>
                <a:cs typeface="+mn-cs"/>
              </a:rPr>
              <a:t>Alimata</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Traoré</a:t>
            </a:r>
            <a:r>
              <a:rPr lang="de-CH" sz="1200" b="0" i="0" u="none" strike="noStrike" kern="1200" baseline="0" dirty="0" smtClean="0">
                <a:solidFill>
                  <a:schemeClr val="tx1"/>
                </a:solidFill>
                <a:latin typeface="+mn-lt"/>
                <a:ea typeface="+mn-ea"/>
                <a:cs typeface="+mn-cs"/>
              </a:rPr>
              <a:t> ¦ Mali</a:t>
            </a:r>
          </a:p>
          <a:p>
            <a:r>
              <a:rPr lang="de-CH" sz="1200" b="0" i="0" u="none" strike="noStrike" kern="1200" baseline="0" dirty="0" smtClean="0">
                <a:solidFill>
                  <a:schemeClr val="tx1"/>
                </a:solidFill>
                <a:latin typeface="+mn-lt"/>
                <a:ea typeface="+mn-ea"/>
                <a:cs typeface="+mn-cs"/>
              </a:rPr>
              <a:t>3 Anne-Marie </a:t>
            </a:r>
            <a:r>
              <a:rPr lang="de-CH" sz="1200" b="0" i="0" u="none" strike="noStrike" kern="1200" baseline="0" dirty="0" err="1" smtClean="0">
                <a:solidFill>
                  <a:schemeClr val="tx1"/>
                </a:solidFill>
                <a:latin typeface="+mn-lt"/>
                <a:ea typeface="+mn-ea"/>
                <a:cs typeface="+mn-cs"/>
              </a:rPr>
              <a:t>Holenstein</a:t>
            </a:r>
            <a:r>
              <a:rPr lang="de-CH" sz="1200" b="0" i="0" u="none" strike="noStrike" kern="1200" baseline="0" dirty="0" smtClean="0">
                <a:solidFill>
                  <a:schemeClr val="tx1"/>
                </a:solidFill>
                <a:latin typeface="+mn-lt"/>
                <a:ea typeface="+mn-ea"/>
                <a:cs typeface="+mn-cs"/>
              </a:rPr>
              <a:t> ¦ Schweiz</a:t>
            </a:r>
          </a:p>
          <a:p>
            <a:r>
              <a:rPr lang="de-CH" sz="1200" b="0" i="0" u="none" strike="noStrike" kern="1200" baseline="0" dirty="0" smtClean="0">
                <a:solidFill>
                  <a:schemeClr val="tx1"/>
                </a:solidFill>
                <a:latin typeface="+mn-lt"/>
                <a:ea typeface="+mn-ea"/>
                <a:cs typeface="+mn-cs"/>
              </a:rPr>
              <a:t>4 Belén Alarcón </a:t>
            </a:r>
            <a:r>
              <a:rPr lang="de-CH" sz="1200" b="0" i="0" u="none" strike="noStrike" kern="1200" baseline="0" dirty="0" err="1" smtClean="0">
                <a:solidFill>
                  <a:schemeClr val="tx1"/>
                </a:solidFill>
                <a:latin typeface="+mn-lt"/>
                <a:ea typeface="+mn-ea"/>
                <a:cs typeface="+mn-cs"/>
              </a:rPr>
              <a:t>Alarcón</a:t>
            </a:r>
            <a:r>
              <a:rPr lang="de-CH" sz="1200" b="0" i="0" u="none" strike="noStrike" kern="1200" baseline="0" dirty="0" smtClean="0">
                <a:solidFill>
                  <a:schemeClr val="tx1"/>
                </a:solidFill>
                <a:latin typeface="+mn-lt"/>
                <a:ea typeface="+mn-ea"/>
                <a:cs typeface="+mn-cs"/>
              </a:rPr>
              <a:t> ¦ Kolumbien</a:t>
            </a:r>
          </a:p>
          <a:p>
            <a:r>
              <a:rPr lang="de-CH" sz="1200" b="0" i="0" u="none" strike="noStrike" kern="1200" baseline="0" dirty="0" smtClean="0">
                <a:solidFill>
                  <a:schemeClr val="tx1"/>
                </a:solidFill>
                <a:latin typeface="+mn-lt"/>
                <a:ea typeface="+mn-ea"/>
                <a:cs typeface="+mn-cs"/>
              </a:rPr>
              <a:t>5 Blandine </a:t>
            </a:r>
            <a:r>
              <a:rPr lang="de-CH" sz="1200" b="0" i="0" u="none" strike="noStrike" kern="1200" baseline="0" dirty="0" err="1" smtClean="0">
                <a:solidFill>
                  <a:schemeClr val="tx1"/>
                </a:solidFill>
                <a:latin typeface="+mn-lt"/>
                <a:ea typeface="+mn-ea"/>
                <a:cs typeface="+mn-cs"/>
              </a:rPr>
              <a:t>Bukayafwa</a:t>
            </a:r>
            <a:r>
              <a:rPr lang="de-CH" sz="1200" b="0" i="0" u="none" strike="noStrike" kern="1200" baseline="0" dirty="0" smtClean="0">
                <a:solidFill>
                  <a:schemeClr val="tx1"/>
                </a:solidFill>
                <a:latin typeface="+mn-lt"/>
                <a:ea typeface="+mn-ea"/>
                <a:cs typeface="+mn-cs"/>
              </a:rPr>
              <a:t> ¦ DR Kongo</a:t>
            </a:r>
          </a:p>
          <a:p>
            <a:r>
              <a:rPr lang="de-CH" sz="1200" b="0" i="0" u="none" strike="noStrike" kern="1200" baseline="0" dirty="0" smtClean="0">
                <a:solidFill>
                  <a:schemeClr val="tx1"/>
                </a:solidFill>
                <a:latin typeface="+mn-lt"/>
                <a:ea typeface="+mn-ea"/>
                <a:cs typeface="+mn-cs"/>
              </a:rPr>
              <a:t>6 Caterina </a:t>
            </a:r>
            <a:r>
              <a:rPr lang="de-CH" sz="1200" b="0" i="0" u="none" strike="noStrike" kern="1200" baseline="0" dirty="0" err="1" smtClean="0">
                <a:solidFill>
                  <a:schemeClr val="tx1"/>
                </a:solidFill>
                <a:latin typeface="+mn-lt"/>
                <a:ea typeface="+mn-ea"/>
                <a:cs typeface="+mn-cs"/>
              </a:rPr>
              <a:t>Fierz</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Carinci</a:t>
            </a:r>
            <a:r>
              <a:rPr lang="de-CH" sz="1200" b="0" i="0" u="none" strike="noStrike" kern="1200" baseline="0" dirty="0" smtClean="0">
                <a:solidFill>
                  <a:schemeClr val="tx1"/>
                </a:solidFill>
                <a:latin typeface="+mn-lt"/>
                <a:ea typeface="+mn-ea"/>
                <a:cs typeface="+mn-cs"/>
              </a:rPr>
              <a:t> ¦ Schweiz</a:t>
            </a:r>
          </a:p>
          <a:p>
            <a:r>
              <a:rPr lang="de-CH" sz="1200" b="0" i="0" u="none" strike="noStrike" kern="1200" baseline="0" dirty="0" smtClean="0">
                <a:solidFill>
                  <a:schemeClr val="tx1"/>
                </a:solidFill>
                <a:latin typeface="+mn-lt"/>
                <a:ea typeface="+mn-ea"/>
                <a:cs typeface="+mn-cs"/>
              </a:rPr>
              <a:t>7 </a:t>
            </a:r>
            <a:r>
              <a:rPr lang="de-CH" sz="1200" b="0" i="0" u="none" strike="noStrike" kern="1200" baseline="0" dirty="0" err="1" smtClean="0">
                <a:solidFill>
                  <a:schemeClr val="tx1"/>
                </a:solidFill>
                <a:latin typeface="+mn-lt"/>
                <a:ea typeface="+mn-ea"/>
                <a:cs typeface="+mn-cs"/>
              </a:rPr>
              <a:t>Claudaline</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Muhindo</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Mugaruka</a:t>
            </a:r>
            <a:r>
              <a:rPr lang="de-CH" sz="1200" b="0" i="0" u="none" strike="noStrike" kern="1200" baseline="0" dirty="0" smtClean="0">
                <a:solidFill>
                  <a:schemeClr val="tx1"/>
                </a:solidFill>
                <a:latin typeface="+mn-lt"/>
                <a:ea typeface="+mn-ea"/>
                <a:cs typeface="+mn-cs"/>
              </a:rPr>
              <a:t> ¦ DR Kongo</a:t>
            </a:r>
          </a:p>
          <a:p>
            <a:r>
              <a:rPr lang="de-CH" sz="1200" b="0" i="0" u="none" strike="noStrike" kern="1200" baseline="0" dirty="0" smtClean="0">
                <a:solidFill>
                  <a:schemeClr val="tx1"/>
                </a:solidFill>
                <a:latin typeface="+mn-lt"/>
                <a:ea typeface="+mn-ea"/>
                <a:cs typeface="+mn-cs"/>
              </a:rPr>
              <a:t>8 Sister Debora ¦ Tansania</a:t>
            </a:r>
          </a:p>
          <a:p>
            <a:r>
              <a:rPr lang="de-CH" sz="1200" b="0" i="0" u="none" strike="noStrike" kern="1200" baseline="0" dirty="0" smtClean="0">
                <a:solidFill>
                  <a:schemeClr val="tx1"/>
                </a:solidFill>
                <a:latin typeface="+mn-lt"/>
                <a:ea typeface="+mn-ea"/>
                <a:cs typeface="+mn-cs"/>
              </a:rPr>
              <a:t>9 Sister Dominica ¦ Indien</a:t>
            </a:r>
          </a:p>
          <a:p>
            <a:r>
              <a:rPr lang="de-CH" sz="1200" b="0" i="0" u="none" strike="noStrike" kern="1200" baseline="0" dirty="0" smtClean="0">
                <a:solidFill>
                  <a:schemeClr val="tx1"/>
                </a:solidFill>
                <a:latin typeface="+mn-lt"/>
                <a:ea typeface="+mn-ea"/>
                <a:cs typeface="+mn-cs"/>
              </a:rPr>
              <a:t>10 </a:t>
            </a:r>
            <a:r>
              <a:rPr lang="de-CH" sz="1200" b="0" i="0" u="none" strike="noStrike" kern="1200" baseline="0" dirty="0" err="1" smtClean="0">
                <a:solidFill>
                  <a:schemeClr val="tx1"/>
                </a:solidFill>
                <a:latin typeface="+mn-lt"/>
                <a:ea typeface="+mn-ea"/>
                <a:cs typeface="+mn-cs"/>
              </a:rPr>
              <a:t>Douangdeuane</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Bounyavong</a:t>
            </a:r>
            <a:r>
              <a:rPr lang="de-CH" sz="1200" b="0" i="0" u="none" strike="noStrike" kern="1200" baseline="0" dirty="0" smtClean="0">
                <a:solidFill>
                  <a:schemeClr val="tx1"/>
                </a:solidFill>
                <a:latin typeface="+mn-lt"/>
                <a:ea typeface="+mn-ea"/>
                <a:cs typeface="+mn-cs"/>
              </a:rPr>
              <a:t> ¦ Laos</a:t>
            </a:r>
          </a:p>
          <a:p>
            <a:r>
              <a:rPr lang="de-CH" sz="1200" b="0" i="0" u="none" strike="noStrike" kern="1200" baseline="0" dirty="0" smtClean="0">
                <a:solidFill>
                  <a:schemeClr val="tx1"/>
                </a:solidFill>
                <a:latin typeface="+mn-lt"/>
                <a:ea typeface="+mn-ea"/>
                <a:cs typeface="+mn-cs"/>
              </a:rPr>
              <a:t>11 Elizabeth </a:t>
            </a:r>
            <a:r>
              <a:rPr lang="de-CH" sz="1200" b="0" i="0" u="none" strike="noStrike" kern="1200" baseline="0" dirty="0" err="1" smtClean="0">
                <a:solidFill>
                  <a:schemeClr val="tx1"/>
                </a:solidFill>
                <a:latin typeface="+mn-lt"/>
                <a:ea typeface="+mn-ea"/>
                <a:cs typeface="+mn-cs"/>
              </a:rPr>
              <a:t>Diyala</a:t>
            </a:r>
            <a:r>
              <a:rPr lang="de-CH" sz="1200" b="0" i="0" u="none" strike="noStrike" kern="1200" baseline="0" dirty="0" smtClean="0">
                <a:solidFill>
                  <a:schemeClr val="tx1"/>
                </a:solidFill>
                <a:latin typeface="+mn-lt"/>
                <a:ea typeface="+mn-ea"/>
                <a:cs typeface="+mn-cs"/>
              </a:rPr>
              <a:t> ¦ </a:t>
            </a:r>
            <a:r>
              <a:rPr lang="de-CH" sz="1200" b="0" i="0" u="none" strike="noStrike" kern="1200" baseline="0" dirty="0" err="1" smtClean="0">
                <a:solidFill>
                  <a:schemeClr val="tx1"/>
                </a:solidFill>
                <a:latin typeface="+mn-lt"/>
                <a:ea typeface="+mn-ea"/>
                <a:cs typeface="+mn-cs"/>
              </a:rPr>
              <a:t>Kenya</a:t>
            </a:r>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12 Elizabeth </a:t>
            </a:r>
            <a:r>
              <a:rPr lang="de-CH" sz="1200" b="0" i="0" u="none" strike="noStrike" kern="1200" baseline="0" dirty="0" err="1" smtClean="0">
                <a:solidFill>
                  <a:schemeClr val="tx1"/>
                </a:solidFill>
                <a:latin typeface="+mn-lt"/>
                <a:ea typeface="+mn-ea"/>
                <a:cs typeface="+mn-cs"/>
              </a:rPr>
              <a:t>Mpofu</a:t>
            </a:r>
            <a:r>
              <a:rPr lang="de-CH" sz="1200" b="0" i="0" u="none" strike="noStrike" kern="1200" baseline="0" dirty="0" smtClean="0">
                <a:solidFill>
                  <a:schemeClr val="tx1"/>
                </a:solidFill>
                <a:latin typeface="+mn-lt"/>
                <a:ea typeface="+mn-ea"/>
                <a:cs typeface="+mn-cs"/>
              </a:rPr>
              <a:t> ¦ Simbabwe</a:t>
            </a:r>
          </a:p>
          <a:p>
            <a:r>
              <a:rPr lang="de-CH" sz="1200" b="0" i="0" u="none" strike="noStrike" kern="1200" baseline="0" dirty="0" smtClean="0">
                <a:solidFill>
                  <a:schemeClr val="tx1"/>
                </a:solidFill>
                <a:latin typeface="+mn-lt"/>
                <a:ea typeface="+mn-ea"/>
                <a:cs typeface="+mn-cs"/>
              </a:rPr>
              <a:t>13 Elsy Marulanda Alvarez ¦ Kolumbien</a:t>
            </a:r>
          </a:p>
          <a:p>
            <a:r>
              <a:rPr lang="de-CH" sz="1200" b="0" i="0" u="none" strike="noStrike" kern="1200" baseline="0" dirty="0" smtClean="0">
                <a:solidFill>
                  <a:schemeClr val="tx1"/>
                </a:solidFill>
                <a:latin typeface="+mn-lt"/>
                <a:ea typeface="+mn-ea"/>
                <a:cs typeface="+mn-cs"/>
              </a:rPr>
              <a:t>14 Esther </a:t>
            </a:r>
            <a:r>
              <a:rPr lang="de-CH" sz="1200" b="0" i="0" u="none" strike="noStrike" kern="1200" baseline="0" dirty="0" err="1" smtClean="0">
                <a:solidFill>
                  <a:schemeClr val="tx1"/>
                </a:solidFill>
                <a:latin typeface="+mn-lt"/>
                <a:ea typeface="+mn-ea"/>
                <a:cs typeface="+mn-cs"/>
              </a:rPr>
              <a:t>Kiswe</a:t>
            </a:r>
            <a:r>
              <a:rPr lang="de-CH" sz="1200" b="0" i="0" u="none" strike="noStrike" kern="1200" baseline="0" dirty="0" smtClean="0">
                <a:solidFill>
                  <a:schemeClr val="tx1"/>
                </a:solidFill>
                <a:latin typeface="+mn-lt"/>
                <a:ea typeface="+mn-ea"/>
                <a:cs typeface="+mn-cs"/>
              </a:rPr>
              <a:t> ¦ DR Kongo</a:t>
            </a:r>
          </a:p>
          <a:p>
            <a:r>
              <a:rPr lang="de-CH" sz="1200" b="0" i="0" u="none" strike="noStrike" kern="1200" baseline="0" dirty="0" smtClean="0">
                <a:solidFill>
                  <a:schemeClr val="tx1"/>
                </a:solidFill>
                <a:latin typeface="+mn-lt"/>
                <a:ea typeface="+mn-ea"/>
                <a:cs typeface="+mn-cs"/>
              </a:rPr>
              <a:t>15 Etta </a:t>
            </a:r>
            <a:r>
              <a:rPr lang="de-CH" sz="1200" b="0" i="0" u="none" strike="noStrike" kern="1200" baseline="0" dirty="0" err="1" smtClean="0">
                <a:solidFill>
                  <a:schemeClr val="tx1"/>
                </a:solidFill>
                <a:latin typeface="+mn-lt"/>
                <a:ea typeface="+mn-ea"/>
                <a:cs typeface="+mn-cs"/>
              </a:rPr>
              <a:t>Rosales</a:t>
            </a:r>
            <a:r>
              <a:rPr lang="de-CH" sz="1200" b="0" i="0" u="none" strike="noStrike" kern="1200" baseline="0" dirty="0" smtClean="0">
                <a:solidFill>
                  <a:schemeClr val="tx1"/>
                </a:solidFill>
                <a:latin typeface="+mn-lt"/>
                <a:ea typeface="+mn-ea"/>
                <a:cs typeface="+mn-cs"/>
              </a:rPr>
              <a:t> ¦ Philippinen</a:t>
            </a:r>
          </a:p>
          <a:p>
            <a:r>
              <a:rPr lang="de-CH" sz="1200" b="0" i="0" u="none" strike="noStrike" kern="1200" baseline="0" dirty="0" smtClean="0">
                <a:solidFill>
                  <a:schemeClr val="tx1"/>
                </a:solidFill>
                <a:latin typeface="+mn-lt"/>
                <a:ea typeface="+mn-ea"/>
                <a:cs typeface="+mn-cs"/>
              </a:rPr>
              <a:t>16 Francisca Diouf ¦ Senegal</a:t>
            </a:r>
          </a:p>
          <a:p>
            <a:r>
              <a:rPr lang="de-CH" sz="1200" b="0" i="0" u="none" strike="noStrike" kern="1200" baseline="0" dirty="0" smtClean="0">
                <a:solidFill>
                  <a:schemeClr val="tx1"/>
                </a:solidFill>
                <a:latin typeface="+mn-lt"/>
                <a:ea typeface="+mn-ea"/>
                <a:cs typeface="+mn-cs"/>
              </a:rPr>
              <a:t>17 Gloria Amparo Suárez ¦ Kolumbien</a:t>
            </a:r>
          </a:p>
          <a:p>
            <a:r>
              <a:rPr lang="de-CH" sz="1200" b="0" i="0" u="none" strike="noStrike" kern="1200" baseline="0" dirty="0" smtClean="0">
                <a:solidFill>
                  <a:schemeClr val="tx1"/>
                </a:solidFill>
                <a:latin typeface="+mn-lt"/>
                <a:ea typeface="+mn-ea"/>
                <a:cs typeface="+mn-cs"/>
              </a:rPr>
              <a:t>18 Grace </a:t>
            </a:r>
            <a:r>
              <a:rPr lang="de-CH" sz="1200" b="0" i="0" u="none" strike="noStrike" kern="1200" baseline="0" dirty="0" err="1" smtClean="0">
                <a:solidFill>
                  <a:schemeClr val="tx1"/>
                </a:solidFill>
                <a:latin typeface="+mn-lt"/>
                <a:ea typeface="+mn-ea"/>
                <a:cs typeface="+mn-cs"/>
              </a:rPr>
              <a:t>Kathini</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Kavilu</a:t>
            </a:r>
            <a:r>
              <a:rPr lang="de-CH" sz="1200" b="0" i="0" u="none" strike="noStrike" kern="1200" baseline="0" dirty="0" smtClean="0">
                <a:solidFill>
                  <a:schemeClr val="tx1"/>
                </a:solidFill>
                <a:latin typeface="+mn-lt"/>
                <a:ea typeface="+mn-ea"/>
                <a:cs typeface="+mn-cs"/>
              </a:rPr>
              <a:t> ¦ </a:t>
            </a:r>
            <a:r>
              <a:rPr lang="de-CH" sz="1200" b="0" i="0" u="none" strike="noStrike" kern="1200" baseline="0" dirty="0" err="1" smtClean="0">
                <a:solidFill>
                  <a:schemeClr val="tx1"/>
                </a:solidFill>
                <a:latin typeface="+mn-lt"/>
                <a:ea typeface="+mn-ea"/>
                <a:cs typeface="+mn-cs"/>
              </a:rPr>
              <a:t>Kenya</a:t>
            </a:r>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19 Ina </a:t>
            </a:r>
            <a:r>
              <a:rPr lang="de-CH" sz="1200" b="0" i="0" u="none" strike="noStrike" kern="1200" baseline="0" dirty="0" err="1" smtClean="0">
                <a:solidFill>
                  <a:schemeClr val="tx1"/>
                </a:solidFill>
                <a:latin typeface="+mn-lt"/>
                <a:ea typeface="+mn-ea"/>
                <a:cs typeface="+mn-cs"/>
              </a:rPr>
              <a:t>Praetorius</a:t>
            </a:r>
            <a:r>
              <a:rPr lang="de-CH" sz="1200" b="0" i="0" u="none" strike="noStrike" kern="1200" baseline="0" dirty="0" smtClean="0">
                <a:solidFill>
                  <a:schemeClr val="tx1"/>
                </a:solidFill>
                <a:latin typeface="+mn-lt"/>
                <a:ea typeface="+mn-ea"/>
                <a:cs typeface="+mn-cs"/>
              </a:rPr>
              <a:t> ¦ Schweiz</a:t>
            </a:r>
          </a:p>
          <a:p>
            <a:r>
              <a:rPr lang="de-CH" sz="1200" b="0" i="0" u="none" strike="noStrike" kern="1200" baseline="0" dirty="0" smtClean="0">
                <a:solidFill>
                  <a:schemeClr val="tx1"/>
                </a:solidFill>
                <a:latin typeface="+mn-lt"/>
                <a:ea typeface="+mn-ea"/>
                <a:cs typeface="+mn-cs"/>
              </a:rPr>
              <a:t>20 Juana Vasquez </a:t>
            </a:r>
            <a:r>
              <a:rPr lang="de-CH" sz="1200" b="0" i="0" u="none" strike="noStrike" kern="1200" baseline="0" dirty="0" err="1" smtClean="0">
                <a:solidFill>
                  <a:schemeClr val="tx1"/>
                </a:solidFill>
                <a:latin typeface="+mn-lt"/>
                <a:ea typeface="+mn-ea"/>
                <a:cs typeface="+mn-cs"/>
              </a:rPr>
              <a:t>Arcon</a:t>
            </a:r>
            <a:r>
              <a:rPr lang="de-CH" sz="1200" b="0" i="0" u="none" strike="noStrike" kern="1200" baseline="0" dirty="0" smtClean="0">
                <a:solidFill>
                  <a:schemeClr val="tx1"/>
                </a:solidFill>
                <a:latin typeface="+mn-lt"/>
                <a:ea typeface="+mn-ea"/>
                <a:cs typeface="+mn-cs"/>
              </a:rPr>
              <a:t> ¦ Guatemala</a:t>
            </a:r>
          </a:p>
          <a:p>
            <a:r>
              <a:rPr lang="de-CH" sz="1200" b="0" i="0" u="none" strike="noStrike" kern="1200" baseline="0" dirty="0" smtClean="0">
                <a:solidFill>
                  <a:schemeClr val="tx1"/>
                </a:solidFill>
                <a:latin typeface="+mn-lt"/>
                <a:ea typeface="+mn-ea"/>
                <a:cs typeface="+mn-cs"/>
              </a:rPr>
              <a:t>21 Juliette Li ¦ China / Niederlande</a:t>
            </a:r>
          </a:p>
          <a:p>
            <a:r>
              <a:rPr lang="de-CH" sz="1200" b="0" i="0" u="none" strike="noStrike" kern="1200" baseline="0" dirty="0" smtClean="0">
                <a:solidFill>
                  <a:schemeClr val="tx1"/>
                </a:solidFill>
                <a:latin typeface="+mn-lt"/>
                <a:ea typeface="+mn-ea"/>
                <a:cs typeface="+mn-cs"/>
              </a:rPr>
              <a:t>22 </a:t>
            </a:r>
            <a:r>
              <a:rPr lang="de-CH" sz="1200" b="0" i="0" u="none" strike="noStrike" kern="1200" baseline="0" dirty="0" err="1" smtClean="0">
                <a:solidFill>
                  <a:schemeClr val="tx1"/>
                </a:solidFill>
                <a:latin typeface="+mn-lt"/>
                <a:ea typeface="+mn-ea"/>
                <a:cs typeface="+mn-cs"/>
              </a:rPr>
              <a:t>Kaliamma</a:t>
            </a:r>
            <a:r>
              <a:rPr lang="de-CH" sz="1200" b="0" i="0" u="none" strike="noStrike" kern="1200" baseline="0" dirty="0" smtClean="0">
                <a:solidFill>
                  <a:schemeClr val="tx1"/>
                </a:solidFill>
                <a:latin typeface="+mn-lt"/>
                <a:ea typeface="+mn-ea"/>
                <a:cs typeface="+mn-cs"/>
              </a:rPr>
              <a:t> ¦ Indien</a:t>
            </a:r>
          </a:p>
          <a:p>
            <a:r>
              <a:rPr lang="de-CH" sz="1200" b="0" i="0" u="none" strike="noStrike" kern="1200" baseline="0" dirty="0" smtClean="0">
                <a:solidFill>
                  <a:schemeClr val="tx1"/>
                </a:solidFill>
                <a:latin typeface="+mn-lt"/>
                <a:ea typeface="+mn-ea"/>
                <a:cs typeface="+mn-cs"/>
              </a:rPr>
              <a:t>23 </a:t>
            </a:r>
            <a:r>
              <a:rPr lang="de-CH" sz="1200" b="0" i="0" u="none" strike="noStrike" kern="1200" baseline="0" dirty="0" err="1" smtClean="0">
                <a:solidFill>
                  <a:schemeClr val="tx1"/>
                </a:solidFill>
                <a:latin typeface="+mn-lt"/>
                <a:ea typeface="+mn-ea"/>
                <a:cs typeface="+mn-cs"/>
              </a:rPr>
              <a:t>Khalisah</a:t>
            </a:r>
            <a:r>
              <a:rPr lang="de-CH" sz="1200" b="0" i="0" u="none" strike="noStrike" kern="1200" baseline="0" dirty="0" smtClean="0">
                <a:solidFill>
                  <a:schemeClr val="tx1"/>
                </a:solidFill>
                <a:latin typeface="+mn-lt"/>
                <a:ea typeface="+mn-ea"/>
                <a:cs typeface="+mn-cs"/>
              </a:rPr>
              <a:t> Khalid ¦ Indonesien</a:t>
            </a:r>
          </a:p>
          <a:p>
            <a:r>
              <a:rPr lang="de-CH" sz="1200" b="0" i="0" u="none" strike="noStrike" kern="1200" baseline="0" dirty="0" smtClean="0">
                <a:solidFill>
                  <a:schemeClr val="tx1"/>
                </a:solidFill>
                <a:latin typeface="+mn-lt"/>
                <a:ea typeface="+mn-ea"/>
                <a:cs typeface="+mn-cs"/>
              </a:rPr>
              <a:t>24 Lavinia Sommaruga </a:t>
            </a:r>
            <a:r>
              <a:rPr lang="de-CH" sz="1200" b="0" i="0" u="none" strike="noStrike" kern="1200" baseline="0" dirty="0" err="1" smtClean="0">
                <a:solidFill>
                  <a:schemeClr val="tx1"/>
                </a:solidFill>
                <a:latin typeface="+mn-lt"/>
                <a:ea typeface="+mn-ea"/>
                <a:cs typeface="+mn-cs"/>
              </a:rPr>
              <a:t>Bodeo</a:t>
            </a:r>
            <a:r>
              <a:rPr lang="de-CH" sz="1200" b="0" i="0" u="none" strike="noStrike" kern="1200" baseline="0" dirty="0" smtClean="0">
                <a:solidFill>
                  <a:schemeClr val="tx1"/>
                </a:solidFill>
                <a:latin typeface="+mn-lt"/>
                <a:ea typeface="+mn-ea"/>
                <a:cs typeface="+mn-cs"/>
              </a:rPr>
              <a:t> ¦ Schweiz</a:t>
            </a:r>
          </a:p>
          <a:p>
            <a:r>
              <a:rPr lang="de-CH" sz="1200" b="0" i="0" u="none" strike="noStrike" kern="1200" baseline="0" dirty="0" smtClean="0">
                <a:solidFill>
                  <a:schemeClr val="tx1"/>
                </a:solidFill>
                <a:latin typeface="+mn-lt"/>
                <a:ea typeface="+mn-ea"/>
                <a:cs typeface="+mn-cs"/>
              </a:rPr>
              <a:t>25 Leila ¦ Libanon</a:t>
            </a:r>
          </a:p>
          <a:p>
            <a:r>
              <a:rPr lang="de-CH" sz="1200" b="0" i="0" u="none" strike="noStrike" kern="1200" baseline="0" dirty="0" smtClean="0">
                <a:solidFill>
                  <a:schemeClr val="tx1"/>
                </a:solidFill>
                <a:latin typeface="+mn-lt"/>
                <a:ea typeface="+mn-ea"/>
                <a:cs typeface="+mn-cs"/>
              </a:rPr>
              <a:t>26 Leticia </a:t>
            </a:r>
            <a:r>
              <a:rPr lang="de-CH" sz="1200" b="0" i="0" u="none" strike="noStrike" kern="1200" baseline="0" dirty="0" err="1" smtClean="0">
                <a:solidFill>
                  <a:schemeClr val="tx1"/>
                </a:solidFill>
                <a:latin typeface="+mn-lt"/>
                <a:ea typeface="+mn-ea"/>
                <a:cs typeface="+mn-cs"/>
              </a:rPr>
              <a:t>Elvia</a:t>
            </a:r>
            <a:r>
              <a:rPr lang="de-CH" sz="1200" b="0" i="0" u="none" strike="noStrike" kern="1200" baseline="0" dirty="0" smtClean="0">
                <a:solidFill>
                  <a:schemeClr val="tx1"/>
                </a:solidFill>
                <a:latin typeface="+mn-lt"/>
                <a:ea typeface="+mn-ea"/>
                <a:cs typeface="+mn-cs"/>
              </a:rPr>
              <a:t> ¦ Guatemala</a:t>
            </a:r>
          </a:p>
          <a:p>
            <a:r>
              <a:rPr lang="de-CH" sz="1200" b="0" i="0" u="none" strike="noStrike" kern="1200" baseline="0" dirty="0" smtClean="0">
                <a:solidFill>
                  <a:schemeClr val="tx1"/>
                </a:solidFill>
                <a:latin typeface="+mn-lt"/>
                <a:ea typeface="+mn-ea"/>
                <a:cs typeface="+mn-cs"/>
              </a:rPr>
              <a:t>27 Lucie </a:t>
            </a:r>
            <a:r>
              <a:rPr lang="de-CH" sz="1200" b="0" i="0" u="none" strike="noStrike" kern="1200" baseline="0" dirty="0" err="1" smtClean="0">
                <a:solidFill>
                  <a:schemeClr val="tx1"/>
                </a:solidFill>
                <a:latin typeface="+mn-lt"/>
                <a:ea typeface="+mn-ea"/>
                <a:cs typeface="+mn-cs"/>
              </a:rPr>
              <a:t>Sawadogo</a:t>
            </a:r>
            <a:r>
              <a:rPr lang="de-CH" sz="1200" b="0" i="0" u="none" strike="noStrike" kern="1200" baseline="0" dirty="0" smtClean="0">
                <a:solidFill>
                  <a:schemeClr val="tx1"/>
                </a:solidFill>
                <a:latin typeface="+mn-lt"/>
                <a:ea typeface="+mn-ea"/>
                <a:cs typeface="+mn-cs"/>
              </a:rPr>
              <a:t> ¦ Burkina Faso</a:t>
            </a:r>
          </a:p>
          <a:p>
            <a:r>
              <a:rPr lang="de-CH" sz="1200" b="0" i="0" u="none" strike="noStrike" kern="1200" baseline="0" dirty="0" smtClean="0">
                <a:solidFill>
                  <a:schemeClr val="tx1"/>
                </a:solidFill>
                <a:latin typeface="+mn-lt"/>
                <a:ea typeface="+mn-ea"/>
                <a:cs typeface="+mn-cs"/>
              </a:rPr>
              <a:t>28 </a:t>
            </a:r>
            <a:r>
              <a:rPr lang="de-CH" sz="1200" b="0" i="0" u="none" strike="noStrike" kern="1200" baseline="0" dirty="0" err="1" smtClean="0">
                <a:solidFill>
                  <a:schemeClr val="tx1"/>
                </a:solidFill>
                <a:latin typeface="+mn-lt"/>
                <a:ea typeface="+mn-ea"/>
                <a:cs typeface="+mn-cs"/>
              </a:rPr>
              <a:t>Malliga</a:t>
            </a:r>
            <a:r>
              <a:rPr lang="de-CH" sz="1200" b="0" i="0" u="none" strike="noStrike" kern="1200" baseline="0" dirty="0" smtClean="0">
                <a:solidFill>
                  <a:schemeClr val="tx1"/>
                </a:solidFill>
                <a:latin typeface="+mn-lt"/>
                <a:ea typeface="+mn-ea"/>
                <a:cs typeface="+mn-cs"/>
              </a:rPr>
              <a:t> ¦ Indien</a:t>
            </a:r>
          </a:p>
          <a:p>
            <a:r>
              <a:rPr lang="de-CH" sz="1200" b="0" i="0" u="none" strike="noStrike" kern="1200" baseline="0" dirty="0" smtClean="0">
                <a:solidFill>
                  <a:schemeClr val="tx1"/>
                </a:solidFill>
                <a:latin typeface="+mn-lt"/>
                <a:ea typeface="+mn-ea"/>
                <a:cs typeface="+mn-cs"/>
              </a:rPr>
              <a:t>29 </a:t>
            </a:r>
            <a:r>
              <a:rPr lang="de-CH" sz="1200" b="0" i="0" u="none" strike="noStrike" kern="1200" baseline="0" dirty="0" err="1" smtClean="0">
                <a:solidFill>
                  <a:schemeClr val="tx1"/>
                </a:solidFill>
                <a:latin typeface="+mn-lt"/>
                <a:ea typeface="+mn-ea"/>
                <a:cs typeface="+mn-cs"/>
              </a:rPr>
              <a:t>Mamitiana</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Andriamanalina</a:t>
            </a:r>
            <a:r>
              <a:rPr lang="de-CH" sz="1200" b="0" i="0" u="none" strike="noStrike" kern="1200" baseline="0" dirty="0" smtClean="0">
                <a:solidFill>
                  <a:schemeClr val="tx1"/>
                </a:solidFill>
                <a:latin typeface="+mn-lt"/>
                <a:ea typeface="+mn-ea"/>
                <a:cs typeface="+mn-cs"/>
              </a:rPr>
              <a:t> ¦ Madagaskar</a:t>
            </a:r>
          </a:p>
          <a:p>
            <a:r>
              <a:rPr lang="de-CH" sz="1200" b="0" i="0" u="none" strike="noStrike" kern="1200" baseline="0" dirty="0" smtClean="0">
                <a:solidFill>
                  <a:schemeClr val="tx1"/>
                </a:solidFill>
                <a:latin typeface="+mn-lt"/>
                <a:ea typeface="+mn-ea"/>
                <a:cs typeface="+mn-cs"/>
              </a:rPr>
              <a:t>30 </a:t>
            </a:r>
            <a:r>
              <a:rPr lang="de-CH" sz="1200" b="0" i="0" u="none" strike="noStrike" kern="1200" baseline="0" dirty="0" err="1" smtClean="0">
                <a:solidFill>
                  <a:schemeClr val="tx1"/>
                </a:solidFill>
                <a:latin typeface="+mn-lt"/>
                <a:ea typeface="+mn-ea"/>
                <a:cs typeface="+mn-cs"/>
              </a:rPr>
              <a:t>Mamy</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Rakotondrainibe</a:t>
            </a:r>
            <a:r>
              <a:rPr lang="de-CH" sz="1200" b="0" i="0" u="none" strike="noStrike" kern="1200" baseline="0" dirty="0" smtClean="0">
                <a:solidFill>
                  <a:schemeClr val="tx1"/>
                </a:solidFill>
                <a:latin typeface="+mn-lt"/>
                <a:ea typeface="+mn-ea"/>
                <a:cs typeface="+mn-cs"/>
              </a:rPr>
              <a:t> ¦ Madagaskar</a:t>
            </a:r>
          </a:p>
          <a:p>
            <a:r>
              <a:rPr lang="de-CH" sz="1200" b="0" i="0" u="none" strike="noStrike" kern="1200" baseline="0" dirty="0" smtClean="0">
                <a:solidFill>
                  <a:schemeClr val="tx1"/>
                </a:solidFill>
                <a:latin typeface="+mn-lt"/>
                <a:ea typeface="+mn-ea"/>
                <a:cs typeface="+mn-cs"/>
              </a:rPr>
              <a:t>31 Marie </a:t>
            </a:r>
            <a:r>
              <a:rPr lang="de-CH" sz="1200" b="0" i="0" u="none" strike="noStrike" kern="1200" baseline="0" dirty="0" err="1" smtClean="0">
                <a:solidFill>
                  <a:schemeClr val="tx1"/>
                </a:solidFill>
                <a:latin typeface="+mn-lt"/>
                <a:ea typeface="+mn-ea"/>
                <a:cs typeface="+mn-cs"/>
              </a:rPr>
              <a:t>Crescence</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Ngobo</a:t>
            </a:r>
            <a:r>
              <a:rPr lang="de-CH" sz="1200" b="0" i="0" u="none" strike="noStrike" kern="1200" baseline="0" dirty="0" smtClean="0">
                <a:solidFill>
                  <a:schemeClr val="tx1"/>
                </a:solidFill>
                <a:latin typeface="+mn-lt"/>
                <a:ea typeface="+mn-ea"/>
                <a:cs typeface="+mn-cs"/>
              </a:rPr>
              <a:t> ¦ Kamerun</a:t>
            </a:r>
          </a:p>
          <a:p>
            <a:r>
              <a:rPr lang="de-CH" sz="1200" b="0" i="0" u="none" strike="noStrike" kern="1200" baseline="0" dirty="0" smtClean="0">
                <a:solidFill>
                  <a:schemeClr val="tx1"/>
                </a:solidFill>
                <a:latin typeface="+mn-lt"/>
                <a:ea typeface="+mn-ea"/>
                <a:cs typeface="+mn-cs"/>
              </a:rPr>
              <a:t>32 Marta </a:t>
            </a:r>
            <a:r>
              <a:rPr lang="de-CH" sz="1200" b="0" i="0" u="none" strike="noStrike" kern="1200" baseline="0" dirty="0" err="1" smtClean="0">
                <a:solidFill>
                  <a:schemeClr val="tx1"/>
                </a:solidFill>
                <a:latin typeface="+mn-lt"/>
                <a:ea typeface="+mn-ea"/>
                <a:cs typeface="+mn-cs"/>
              </a:rPr>
              <a:t>Tipuici</a:t>
            </a:r>
            <a:r>
              <a:rPr lang="de-CH" sz="1200" b="0" i="0" u="none" strike="noStrike" kern="1200" baseline="0" dirty="0" smtClean="0">
                <a:solidFill>
                  <a:schemeClr val="tx1"/>
                </a:solidFill>
                <a:latin typeface="+mn-lt"/>
                <a:ea typeface="+mn-ea"/>
                <a:cs typeface="+mn-cs"/>
              </a:rPr>
              <a:t> ¦ Brasilien</a:t>
            </a:r>
          </a:p>
          <a:p>
            <a:r>
              <a:rPr lang="en-US" sz="1200" b="0" i="0" u="none" strike="noStrike" kern="1200" baseline="0" dirty="0" smtClean="0">
                <a:solidFill>
                  <a:schemeClr val="tx1"/>
                </a:solidFill>
                <a:latin typeface="+mn-lt"/>
                <a:ea typeface="+mn-ea"/>
                <a:cs typeface="+mn-cs"/>
              </a:rPr>
              <a:t>33 Sister Mary John OSB ¦ </a:t>
            </a:r>
            <a:r>
              <a:rPr lang="en-US" sz="1200" b="0" i="0" u="none" strike="noStrike" kern="1200" baseline="0" dirty="0" err="1" smtClean="0">
                <a:solidFill>
                  <a:schemeClr val="tx1"/>
                </a:solidFill>
                <a:latin typeface="+mn-lt"/>
                <a:ea typeface="+mn-ea"/>
                <a:cs typeface="+mn-cs"/>
              </a:rPr>
              <a:t>Philippinen</a:t>
            </a:r>
            <a:endParaRPr lang="en-US"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34 </a:t>
            </a:r>
            <a:r>
              <a:rPr lang="de-CH" sz="1200" b="0" i="0" u="none" strike="noStrike" kern="1200" baseline="0" dirty="0" err="1" smtClean="0">
                <a:solidFill>
                  <a:schemeClr val="tx1"/>
                </a:solidFill>
                <a:latin typeface="+mn-lt"/>
                <a:ea typeface="+mn-ea"/>
                <a:cs typeface="+mn-cs"/>
              </a:rPr>
              <a:t>Mbali</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Baduza</a:t>
            </a:r>
            <a:r>
              <a:rPr lang="de-CH" sz="1200" b="0" i="0" u="none" strike="noStrike" kern="1200" baseline="0" dirty="0" smtClean="0">
                <a:solidFill>
                  <a:schemeClr val="tx1"/>
                </a:solidFill>
                <a:latin typeface="+mn-lt"/>
                <a:ea typeface="+mn-ea"/>
                <a:cs typeface="+mn-cs"/>
              </a:rPr>
              <a:t> ¦ Südafrika</a:t>
            </a:r>
          </a:p>
          <a:p>
            <a:r>
              <a:rPr lang="de-CH" sz="1200" b="0" i="0" u="none" strike="noStrike" kern="1200" baseline="0" dirty="0" smtClean="0">
                <a:solidFill>
                  <a:schemeClr val="tx1"/>
                </a:solidFill>
                <a:latin typeface="+mn-lt"/>
                <a:ea typeface="+mn-ea"/>
                <a:cs typeface="+mn-cs"/>
              </a:rPr>
              <a:t>35 </a:t>
            </a:r>
            <a:r>
              <a:rPr lang="de-CH" sz="1200" b="0" i="0" u="none" strike="noStrike" kern="1200" baseline="0" dirty="0" err="1" smtClean="0">
                <a:solidFill>
                  <a:schemeClr val="tx1"/>
                </a:solidFill>
                <a:latin typeface="+mn-lt"/>
                <a:ea typeface="+mn-ea"/>
                <a:cs typeface="+mn-cs"/>
              </a:rPr>
              <a:t>Narma</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Sunar</a:t>
            </a:r>
            <a:r>
              <a:rPr lang="de-CH" sz="1200" b="0" i="0" u="none" strike="noStrike" kern="1200" baseline="0" dirty="0" smtClean="0">
                <a:solidFill>
                  <a:schemeClr val="tx1"/>
                </a:solidFill>
                <a:latin typeface="+mn-lt"/>
                <a:ea typeface="+mn-ea"/>
                <a:cs typeface="+mn-cs"/>
              </a:rPr>
              <a:t> ¦ Nepal</a:t>
            </a:r>
          </a:p>
          <a:p>
            <a:r>
              <a:rPr lang="de-CH" sz="1200" b="0" i="0" u="none" strike="noStrike" kern="1200" baseline="0" dirty="0" smtClean="0">
                <a:solidFill>
                  <a:schemeClr val="tx1"/>
                </a:solidFill>
                <a:latin typeface="+mn-lt"/>
                <a:ea typeface="+mn-ea"/>
                <a:cs typeface="+mn-cs"/>
              </a:rPr>
              <a:t>36 Natacha </a:t>
            </a:r>
            <a:r>
              <a:rPr lang="de-CH" sz="1200" b="0" i="0" u="none" strike="noStrike" kern="1200" baseline="0" dirty="0" err="1" smtClean="0">
                <a:solidFill>
                  <a:schemeClr val="tx1"/>
                </a:solidFill>
                <a:latin typeface="+mn-lt"/>
                <a:ea typeface="+mn-ea"/>
                <a:cs typeface="+mn-cs"/>
              </a:rPr>
              <a:t>Compaoré</a:t>
            </a:r>
            <a:r>
              <a:rPr lang="de-CH" sz="1200" b="0" i="0" u="none" strike="noStrike" kern="1200" baseline="0" dirty="0" smtClean="0">
                <a:solidFill>
                  <a:schemeClr val="tx1"/>
                </a:solidFill>
                <a:latin typeface="+mn-lt"/>
                <a:ea typeface="+mn-ea"/>
                <a:cs typeface="+mn-cs"/>
              </a:rPr>
              <a:t> ¦ Burkina Faso</a:t>
            </a:r>
          </a:p>
          <a:p>
            <a:r>
              <a:rPr lang="de-CH" sz="1200" b="0" i="0" u="none" strike="noStrike" kern="1200" baseline="0" dirty="0" smtClean="0">
                <a:solidFill>
                  <a:schemeClr val="tx1"/>
                </a:solidFill>
                <a:latin typeface="+mn-lt"/>
                <a:ea typeface="+mn-ea"/>
                <a:cs typeface="+mn-cs"/>
              </a:rPr>
              <a:t>37 </a:t>
            </a:r>
            <a:r>
              <a:rPr lang="de-CH" sz="1200" b="0" i="0" u="none" strike="noStrike" kern="1200" baseline="0" dirty="0" err="1" smtClean="0">
                <a:solidFill>
                  <a:schemeClr val="tx1"/>
                </a:solidFill>
                <a:latin typeface="+mn-lt"/>
                <a:ea typeface="+mn-ea"/>
                <a:cs typeface="+mn-cs"/>
              </a:rPr>
              <a:t>Soeur</a:t>
            </a:r>
            <a:r>
              <a:rPr lang="de-CH" sz="1200" b="0" i="0" u="none" strike="noStrike" kern="1200" baseline="0" dirty="0" smtClean="0">
                <a:solidFill>
                  <a:schemeClr val="tx1"/>
                </a:solidFill>
                <a:latin typeface="+mn-lt"/>
                <a:ea typeface="+mn-ea"/>
                <a:cs typeface="+mn-cs"/>
              </a:rPr>
              <a:t> Nathalie ¦ DR Kongo</a:t>
            </a:r>
          </a:p>
          <a:p>
            <a:r>
              <a:rPr lang="de-CH" sz="1200" b="0" i="0" u="none" strike="noStrike" kern="1200" baseline="0" dirty="0" smtClean="0">
                <a:solidFill>
                  <a:schemeClr val="tx1"/>
                </a:solidFill>
                <a:latin typeface="+mn-lt"/>
                <a:ea typeface="+mn-ea"/>
                <a:cs typeface="+mn-cs"/>
              </a:rPr>
              <a:t>38 Nathalie Kaboré ¦ Burkina Faso</a:t>
            </a:r>
          </a:p>
          <a:p>
            <a:r>
              <a:rPr lang="de-CH" sz="1200" b="0" i="0" u="none" strike="noStrike" kern="1200" baseline="0" dirty="0" smtClean="0">
                <a:solidFill>
                  <a:schemeClr val="tx1"/>
                </a:solidFill>
                <a:latin typeface="+mn-lt"/>
                <a:ea typeface="+mn-ea"/>
                <a:cs typeface="+mn-cs"/>
              </a:rPr>
              <a:t>39 </a:t>
            </a:r>
            <a:r>
              <a:rPr lang="de-CH" sz="1200" b="0" i="0" u="none" strike="noStrike" kern="1200" baseline="0" dirty="0" err="1" smtClean="0">
                <a:solidFill>
                  <a:schemeClr val="tx1"/>
                </a:solidFill>
                <a:latin typeface="+mn-lt"/>
                <a:ea typeface="+mn-ea"/>
                <a:cs typeface="+mn-cs"/>
              </a:rPr>
              <a:t>Ndiouck</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Séne</a:t>
            </a:r>
            <a:r>
              <a:rPr lang="de-CH" sz="1200" b="0" i="0" u="none" strike="noStrike" kern="1200" baseline="0" dirty="0" smtClean="0">
                <a:solidFill>
                  <a:schemeClr val="tx1"/>
                </a:solidFill>
                <a:latin typeface="+mn-lt"/>
                <a:ea typeface="+mn-ea"/>
                <a:cs typeface="+mn-cs"/>
              </a:rPr>
              <a:t> ¦ Senegal</a:t>
            </a:r>
          </a:p>
          <a:p>
            <a:r>
              <a:rPr lang="de-CH" sz="1200" b="0" i="0" u="none" strike="noStrike" kern="1200" baseline="0" dirty="0" smtClean="0">
                <a:solidFill>
                  <a:schemeClr val="tx1"/>
                </a:solidFill>
                <a:latin typeface="+mn-lt"/>
                <a:ea typeface="+mn-ea"/>
                <a:cs typeface="+mn-cs"/>
              </a:rPr>
              <a:t>40 </a:t>
            </a:r>
            <a:r>
              <a:rPr lang="de-CH" sz="1200" b="0" i="0" u="none" strike="noStrike" kern="1200" baseline="0" dirty="0" err="1" smtClean="0">
                <a:solidFill>
                  <a:schemeClr val="tx1"/>
                </a:solidFill>
                <a:latin typeface="+mn-lt"/>
                <a:ea typeface="+mn-ea"/>
                <a:cs typeface="+mn-cs"/>
              </a:rPr>
              <a:t>Ngai</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Pun</a:t>
            </a:r>
            <a:r>
              <a:rPr lang="de-CH" sz="1200" b="0" i="0" u="none" strike="noStrike" kern="1200" baseline="0" dirty="0" smtClean="0">
                <a:solidFill>
                  <a:schemeClr val="tx1"/>
                </a:solidFill>
                <a:latin typeface="+mn-lt"/>
                <a:ea typeface="+mn-ea"/>
                <a:cs typeface="+mn-cs"/>
              </a:rPr>
              <a:t> ¦ Hong Kong / China</a:t>
            </a:r>
          </a:p>
          <a:p>
            <a:r>
              <a:rPr lang="de-CH" sz="1200" b="0" i="0" u="none" strike="noStrike" kern="1200" baseline="0" dirty="0" smtClean="0">
                <a:solidFill>
                  <a:schemeClr val="tx1"/>
                </a:solidFill>
                <a:latin typeface="+mn-lt"/>
                <a:ea typeface="+mn-ea"/>
                <a:cs typeface="+mn-cs"/>
              </a:rPr>
              <a:t>41 </a:t>
            </a:r>
            <a:r>
              <a:rPr lang="de-CH" sz="1200" b="0" i="0" u="none" strike="noStrike" kern="1200" baseline="0" dirty="0" err="1" smtClean="0">
                <a:solidFill>
                  <a:schemeClr val="tx1"/>
                </a:solidFill>
                <a:latin typeface="+mn-lt"/>
                <a:ea typeface="+mn-ea"/>
                <a:cs typeface="+mn-cs"/>
              </a:rPr>
              <a:t>Nomvuzo</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Nopote</a:t>
            </a:r>
            <a:r>
              <a:rPr lang="de-CH" sz="1200" b="0" i="0" u="none" strike="noStrike" kern="1200" baseline="0" dirty="0" smtClean="0">
                <a:solidFill>
                  <a:schemeClr val="tx1"/>
                </a:solidFill>
                <a:latin typeface="+mn-lt"/>
                <a:ea typeface="+mn-ea"/>
                <a:cs typeface="+mn-cs"/>
              </a:rPr>
              <a:t> ¦ Südafrika</a:t>
            </a:r>
          </a:p>
          <a:p>
            <a:r>
              <a:rPr lang="de-CH" sz="1200" b="0" i="0" u="none" strike="noStrike" kern="1200" baseline="0" dirty="0" smtClean="0">
                <a:solidFill>
                  <a:schemeClr val="tx1"/>
                </a:solidFill>
                <a:latin typeface="+mn-lt"/>
                <a:ea typeface="+mn-ea"/>
                <a:cs typeface="+mn-cs"/>
              </a:rPr>
              <a:t>42 </a:t>
            </a:r>
            <a:r>
              <a:rPr lang="de-CH" sz="1200" b="0" i="0" u="none" strike="noStrike" kern="1200" baseline="0" dirty="0" err="1" smtClean="0">
                <a:solidFill>
                  <a:schemeClr val="tx1"/>
                </a:solidFill>
                <a:latin typeface="+mn-lt"/>
                <a:ea typeface="+mn-ea"/>
                <a:cs typeface="+mn-cs"/>
              </a:rPr>
              <a:t>Nong</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Chouthavong</a:t>
            </a:r>
            <a:r>
              <a:rPr lang="de-CH" sz="1200" b="0" i="0" u="none" strike="noStrike" kern="1200" baseline="0" dirty="0" smtClean="0">
                <a:solidFill>
                  <a:schemeClr val="tx1"/>
                </a:solidFill>
                <a:latin typeface="+mn-lt"/>
                <a:ea typeface="+mn-ea"/>
                <a:cs typeface="+mn-cs"/>
              </a:rPr>
              <a:t> ¦ Laos</a:t>
            </a:r>
          </a:p>
          <a:p>
            <a:r>
              <a:rPr lang="de-CH" sz="1200" b="0" i="0" u="none" strike="noStrike" kern="1200" baseline="0" dirty="0" smtClean="0">
                <a:solidFill>
                  <a:schemeClr val="tx1"/>
                </a:solidFill>
                <a:latin typeface="+mn-lt"/>
                <a:ea typeface="+mn-ea"/>
                <a:cs typeface="+mn-cs"/>
              </a:rPr>
              <a:t>43 </a:t>
            </a:r>
            <a:r>
              <a:rPr lang="de-CH" sz="1200" b="0" i="0" u="none" strike="noStrike" kern="1200" baseline="0" dirty="0" err="1" smtClean="0">
                <a:solidFill>
                  <a:schemeClr val="tx1"/>
                </a:solidFill>
                <a:latin typeface="+mn-lt"/>
                <a:ea typeface="+mn-ea"/>
                <a:cs typeface="+mn-cs"/>
              </a:rPr>
              <a:t>Nonhle</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Mbuthuma</a:t>
            </a:r>
            <a:r>
              <a:rPr lang="de-CH" sz="1200" b="0" i="0" u="none" strike="noStrike" kern="1200" baseline="0" dirty="0" smtClean="0">
                <a:solidFill>
                  <a:schemeClr val="tx1"/>
                </a:solidFill>
                <a:latin typeface="+mn-lt"/>
                <a:ea typeface="+mn-ea"/>
                <a:cs typeface="+mn-cs"/>
              </a:rPr>
              <a:t> ¦ Südafrika</a:t>
            </a:r>
          </a:p>
          <a:p>
            <a:r>
              <a:rPr lang="de-CH" sz="1200" b="0" i="0" u="none" strike="noStrike" kern="1200" baseline="0" dirty="0" smtClean="0">
                <a:solidFill>
                  <a:schemeClr val="tx1"/>
                </a:solidFill>
                <a:latin typeface="+mn-lt"/>
                <a:ea typeface="+mn-ea"/>
                <a:cs typeface="+mn-cs"/>
              </a:rPr>
              <a:t>44 </a:t>
            </a:r>
            <a:r>
              <a:rPr lang="de-CH" sz="1200" b="0" i="0" u="none" strike="noStrike" kern="1200" baseline="0" dirty="0" err="1" smtClean="0">
                <a:solidFill>
                  <a:schemeClr val="tx1"/>
                </a:solidFill>
                <a:latin typeface="+mn-lt"/>
                <a:ea typeface="+mn-ea"/>
                <a:cs typeface="+mn-cs"/>
              </a:rPr>
              <a:t>Obertina</a:t>
            </a:r>
            <a:r>
              <a:rPr lang="de-CH" sz="1200" b="0" i="0" u="none" strike="noStrike" kern="1200" baseline="0" dirty="0" smtClean="0">
                <a:solidFill>
                  <a:schemeClr val="tx1"/>
                </a:solidFill>
                <a:latin typeface="+mn-lt"/>
                <a:ea typeface="+mn-ea"/>
                <a:cs typeface="+mn-cs"/>
              </a:rPr>
              <a:t> Johanis ¦ Indonesien</a:t>
            </a:r>
          </a:p>
          <a:p>
            <a:r>
              <a:rPr lang="de-CH" sz="1200" b="0" i="0" u="none" strike="noStrike" kern="1200" baseline="0" dirty="0" smtClean="0">
                <a:solidFill>
                  <a:schemeClr val="tx1"/>
                </a:solidFill>
                <a:latin typeface="+mn-lt"/>
                <a:ea typeface="+mn-ea"/>
                <a:cs typeface="+mn-cs"/>
              </a:rPr>
              <a:t>45 Philomène </a:t>
            </a:r>
            <a:r>
              <a:rPr lang="de-CH" sz="1200" b="0" i="0" u="none" strike="noStrike" kern="1200" baseline="0" dirty="0" err="1" smtClean="0">
                <a:solidFill>
                  <a:schemeClr val="tx1"/>
                </a:solidFill>
                <a:latin typeface="+mn-lt"/>
                <a:ea typeface="+mn-ea"/>
                <a:cs typeface="+mn-cs"/>
              </a:rPr>
              <a:t>Edjego</a:t>
            </a:r>
            <a:r>
              <a:rPr lang="de-CH" sz="1200" b="0" i="0" u="none" strike="noStrike" kern="1200" baseline="0" dirty="0" smtClean="0">
                <a:solidFill>
                  <a:schemeClr val="tx1"/>
                </a:solidFill>
                <a:latin typeface="+mn-lt"/>
                <a:ea typeface="+mn-ea"/>
                <a:cs typeface="+mn-cs"/>
              </a:rPr>
              <a:t> ¦ Benin</a:t>
            </a:r>
          </a:p>
          <a:p>
            <a:r>
              <a:rPr lang="de-CH" sz="1200" b="0" i="0" u="none" strike="noStrike" kern="1200" baseline="0" dirty="0" smtClean="0">
                <a:solidFill>
                  <a:schemeClr val="tx1"/>
                </a:solidFill>
                <a:latin typeface="+mn-lt"/>
                <a:ea typeface="+mn-ea"/>
                <a:cs typeface="+mn-cs"/>
              </a:rPr>
              <a:t>46 Simone </a:t>
            </a:r>
            <a:r>
              <a:rPr lang="de-CH" sz="1200" b="0" i="0" u="none" strike="noStrike" kern="1200" baseline="0" dirty="0" err="1" smtClean="0">
                <a:solidFill>
                  <a:schemeClr val="tx1"/>
                </a:solidFill>
                <a:latin typeface="+mn-lt"/>
                <a:ea typeface="+mn-ea"/>
                <a:cs typeface="+mn-cs"/>
              </a:rPr>
              <a:t>Bilgo</a:t>
            </a:r>
            <a:r>
              <a:rPr lang="de-CH" sz="1200" b="0" i="0" u="none" strike="noStrike" kern="1200" baseline="0" dirty="0" smtClean="0">
                <a:solidFill>
                  <a:schemeClr val="tx1"/>
                </a:solidFill>
                <a:latin typeface="+mn-lt"/>
                <a:ea typeface="+mn-ea"/>
                <a:cs typeface="+mn-cs"/>
              </a:rPr>
              <a:t> ¦ Burkina Faso</a:t>
            </a:r>
          </a:p>
          <a:p>
            <a:r>
              <a:rPr lang="de-CH" sz="1200" b="0" i="0" u="none" strike="noStrike" kern="1200" baseline="0" dirty="0" smtClean="0">
                <a:solidFill>
                  <a:schemeClr val="tx1"/>
                </a:solidFill>
                <a:latin typeface="+mn-lt"/>
                <a:ea typeface="+mn-ea"/>
                <a:cs typeface="+mn-cs"/>
              </a:rPr>
              <a:t>47 Sofia de Meyer ¦ Schweiz</a:t>
            </a:r>
          </a:p>
          <a:p>
            <a:r>
              <a:rPr lang="de-CH" sz="1200" b="0" i="0" u="none" strike="noStrike" kern="1200" baseline="0" dirty="0" smtClean="0">
                <a:solidFill>
                  <a:schemeClr val="tx1"/>
                </a:solidFill>
                <a:latin typeface="+mn-lt"/>
                <a:ea typeface="+mn-ea"/>
                <a:cs typeface="+mn-cs"/>
              </a:rPr>
              <a:t>48 Sophie </a:t>
            </a:r>
            <a:r>
              <a:rPr lang="de-CH" sz="1200" b="0" i="0" u="none" strike="noStrike" kern="1200" baseline="0" dirty="0" err="1" smtClean="0">
                <a:solidFill>
                  <a:schemeClr val="tx1"/>
                </a:solidFill>
                <a:latin typeface="+mn-lt"/>
                <a:ea typeface="+mn-ea"/>
                <a:cs typeface="+mn-cs"/>
              </a:rPr>
              <a:t>Swaton</a:t>
            </a:r>
            <a:r>
              <a:rPr lang="de-CH" sz="1200" b="0" i="0" u="none" strike="noStrike" kern="1200" baseline="0" dirty="0" smtClean="0">
                <a:solidFill>
                  <a:schemeClr val="tx1"/>
                </a:solidFill>
                <a:latin typeface="+mn-lt"/>
                <a:ea typeface="+mn-ea"/>
                <a:cs typeface="+mn-cs"/>
              </a:rPr>
              <a:t> ¦ Schweiz</a:t>
            </a:r>
          </a:p>
          <a:p>
            <a:r>
              <a:rPr lang="de-CH" sz="1200" b="0" i="0" u="none" strike="noStrike" kern="1200" baseline="0" dirty="0" smtClean="0">
                <a:solidFill>
                  <a:schemeClr val="tx1"/>
                </a:solidFill>
                <a:latin typeface="+mn-lt"/>
                <a:ea typeface="+mn-ea"/>
                <a:cs typeface="+mn-cs"/>
              </a:rPr>
              <a:t>49 Suzan Mark ¦ Nigeria</a:t>
            </a:r>
          </a:p>
          <a:p>
            <a:r>
              <a:rPr lang="de-CH" sz="1200" b="0" i="0" u="none" strike="noStrike" kern="1200" baseline="0" dirty="0" smtClean="0">
                <a:solidFill>
                  <a:schemeClr val="tx1"/>
                </a:solidFill>
                <a:latin typeface="+mn-lt"/>
                <a:ea typeface="+mn-ea"/>
                <a:cs typeface="+mn-cs"/>
              </a:rPr>
              <a:t>50 </a:t>
            </a:r>
            <a:r>
              <a:rPr lang="de-CH" sz="1200" b="0" i="0" u="none" strike="noStrike" kern="1200" baseline="0" smtClean="0">
                <a:solidFill>
                  <a:schemeClr val="tx1"/>
                </a:solidFill>
                <a:latin typeface="+mn-lt"/>
                <a:ea typeface="+mn-ea"/>
                <a:cs typeface="+mn-cs"/>
              </a:rPr>
              <a:t>Yannick Etienne ¦ Haiti</a:t>
            </a:r>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51 </a:t>
            </a:r>
            <a:r>
              <a:rPr lang="de-CH" sz="1200" b="0" i="0" u="none" strike="noStrike" kern="1200" baseline="0" dirty="0" err="1" smtClean="0">
                <a:solidFill>
                  <a:schemeClr val="tx1"/>
                </a:solidFill>
                <a:latin typeface="+mn-lt"/>
                <a:ea typeface="+mn-ea"/>
                <a:cs typeface="+mn-cs"/>
              </a:rPr>
              <a:t>Aldebaram</a:t>
            </a:r>
            <a:r>
              <a:rPr lang="de-CH" sz="1200" b="0" i="0" u="none" strike="noStrike" kern="1200" baseline="0" dirty="0" smtClean="0">
                <a:solidFill>
                  <a:schemeClr val="tx1"/>
                </a:solidFill>
                <a:latin typeface="+mn-lt"/>
                <a:ea typeface="+mn-ea"/>
                <a:cs typeface="+mn-cs"/>
              </a:rPr>
              <a:t> Moura ¦ Brasilien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a:t>
            </a:fld>
            <a:endParaRPr lang="de-CH"/>
          </a:p>
        </p:txBody>
      </p:sp>
    </p:spTree>
    <p:extLst>
      <p:ext uri="{BB962C8B-B14F-4D97-AF65-F5344CB8AC3E}">
        <p14:creationId xmlns:p14="http://schemas.microsoft.com/office/powerpoint/2010/main" val="772568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engagiere mich für die Förderung von Bildung und Kultur. Mit besonderem Enthusiasmus</a:t>
            </a:r>
          </a:p>
          <a:p>
            <a:r>
              <a:rPr lang="de-CH" sz="1200" b="0" i="0" u="none" strike="noStrike" kern="1200" baseline="0" dirty="0" smtClean="0">
                <a:solidFill>
                  <a:schemeClr val="tx1"/>
                </a:solidFill>
                <a:latin typeface="+mn-lt"/>
                <a:ea typeface="+mn-ea"/>
                <a:cs typeface="+mn-cs"/>
              </a:rPr>
              <a:t>setze ich mich dabei für Kinder, Jugendliche und Frauen im ländlichen Raum</a:t>
            </a:r>
          </a:p>
          <a:p>
            <a:r>
              <a:rPr lang="de-CH" sz="1200" b="0" i="0" u="none" strike="noStrike" kern="1200" baseline="0" dirty="0" smtClean="0">
                <a:solidFill>
                  <a:schemeClr val="tx1"/>
                </a:solidFill>
                <a:latin typeface="+mn-lt"/>
                <a:ea typeface="+mn-ea"/>
                <a:cs typeface="+mn-cs"/>
              </a:rPr>
              <a:t>ein. Mein Engagement kommt nicht von ungefähr: Mehrere Menschen haben mein Leben</a:t>
            </a:r>
          </a:p>
          <a:p>
            <a:r>
              <a:rPr lang="de-CH" sz="1200" b="0" i="0" u="none" strike="noStrike" kern="1200" baseline="0" dirty="0" smtClean="0">
                <a:solidFill>
                  <a:schemeClr val="tx1"/>
                </a:solidFill>
                <a:latin typeface="+mn-lt"/>
                <a:ea typeface="+mn-ea"/>
                <a:cs typeface="+mn-cs"/>
              </a:rPr>
              <a:t>in diese Richtung gelenkt: So hat meine Mutter, zwar selbst Analphabetin, 15 eigene</a:t>
            </a:r>
          </a:p>
          <a:p>
            <a:r>
              <a:rPr lang="de-CH" sz="1200" b="0" i="0" u="none" strike="noStrike" kern="1200" baseline="0" dirty="0" smtClean="0">
                <a:solidFill>
                  <a:schemeClr val="tx1"/>
                </a:solidFill>
                <a:latin typeface="+mn-lt"/>
                <a:ea typeface="+mn-ea"/>
                <a:cs typeface="+mn-cs"/>
              </a:rPr>
              <a:t>Kinder zu guten Menschen erzogen. Sie ist meine persönliche Heldin. Aber auch mein</a:t>
            </a:r>
          </a:p>
          <a:p>
            <a:r>
              <a:rPr lang="de-CH" sz="1200" b="0" i="0" u="none" strike="noStrike" kern="1200" baseline="0" dirty="0" smtClean="0">
                <a:solidFill>
                  <a:schemeClr val="tx1"/>
                </a:solidFill>
                <a:latin typeface="+mn-lt"/>
                <a:ea typeface="+mn-ea"/>
                <a:cs typeface="+mn-cs"/>
              </a:rPr>
              <a:t>Vater, der in Laos einer der wichtigsten Physiologen war, hat dazu beigetragen, meine</a:t>
            </a:r>
          </a:p>
          <a:p>
            <a:r>
              <a:rPr lang="de-CH" sz="1200" b="0" i="0" u="none" strike="noStrike" kern="1200" baseline="0" dirty="0" smtClean="0">
                <a:solidFill>
                  <a:schemeClr val="tx1"/>
                </a:solidFill>
                <a:latin typeface="+mn-lt"/>
                <a:ea typeface="+mn-ea"/>
                <a:cs typeface="+mn-cs"/>
              </a:rPr>
              <a:t>Schreibkompetenz zu entwickeln.</a:t>
            </a:r>
          </a:p>
          <a:p>
            <a:r>
              <a:rPr lang="de-CH" sz="1200" b="0" i="0" u="none" strike="noStrike" kern="1200" baseline="0" dirty="0" smtClean="0">
                <a:solidFill>
                  <a:schemeClr val="tx1"/>
                </a:solidFill>
                <a:latin typeface="+mn-lt"/>
                <a:ea typeface="+mn-ea"/>
                <a:cs typeface="+mn-cs"/>
              </a:rPr>
              <a:t>Mein Mitgefühl habe ich einerseits von meinem Vater geerbt, da er in seinen frühen</a:t>
            </a:r>
          </a:p>
          <a:p>
            <a:r>
              <a:rPr lang="de-CH" sz="1200" b="0" i="0" u="none" strike="noStrike" kern="1200" baseline="0" dirty="0" smtClean="0">
                <a:solidFill>
                  <a:schemeClr val="tx1"/>
                </a:solidFill>
                <a:latin typeface="+mn-lt"/>
                <a:ea typeface="+mn-ea"/>
                <a:cs typeface="+mn-cs"/>
              </a:rPr>
              <a:t>Jahren ein buddhistischer Mönch war. Das einfache Leben meines Mannes andererseits,</a:t>
            </a:r>
          </a:p>
          <a:p>
            <a:r>
              <a:rPr lang="de-CH" sz="1200" b="0" i="0" u="none" strike="noStrike" kern="1200" baseline="0" dirty="0" smtClean="0">
                <a:solidFill>
                  <a:schemeClr val="tx1"/>
                </a:solidFill>
                <a:latin typeface="+mn-lt"/>
                <a:ea typeface="+mn-ea"/>
                <a:cs typeface="+mn-cs"/>
              </a:rPr>
              <a:t>der als Junge im ländlichen Raum aufwuchs, hat mich auch geprägt. Ich beziehe</a:t>
            </a:r>
          </a:p>
          <a:p>
            <a:r>
              <a:rPr lang="de-CH" sz="1200" b="0" i="0" u="none" strike="noStrike" kern="1200" baseline="0" dirty="0" smtClean="0">
                <a:solidFill>
                  <a:schemeClr val="tx1"/>
                </a:solidFill>
                <a:latin typeface="+mn-lt"/>
                <a:ea typeface="+mn-ea"/>
                <a:cs typeface="+mn-cs"/>
              </a:rPr>
              <a:t>meine Energie auch aus den literarischen Werken meines Vaters und meines Mannes.</a:t>
            </a:r>
          </a:p>
          <a:p>
            <a:r>
              <a:rPr lang="de-CH" sz="1200" b="0" i="0" u="none" strike="noStrike" kern="1200" baseline="0" dirty="0" smtClean="0">
                <a:solidFill>
                  <a:schemeClr val="tx1"/>
                </a:solidFill>
                <a:latin typeface="+mn-lt"/>
                <a:ea typeface="+mn-ea"/>
                <a:cs typeface="+mn-cs"/>
              </a:rPr>
              <a:t>Zudem wurde mein Engagement für Bildung und Kultur durch meine eigene tiefgehende</a:t>
            </a:r>
          </a:p>
          <a:p>
            <a:r>
              <a:rPr lang="de-CH" sz="1200" b="0" i="0" u="none" strike="noStrike" kern="1200" baseline="0" dirty="0" smtClean="0">
                <a:solidFill>
                  <a:schemeClr val="tx1"/>
                </a:solidFill>
                <a:latin typeface="+mn-lt"/>
                <a:ea typeface="+mn-ea"/>
                <a:cs typeface="+mn-cs"/>
              </a:rPr>
              <a:t>Recherche zu drei laotischen Epen ausgelöst. Das war so etwas wie eine Schlüsselerfahrung</a:t>
            </a:r>
          </a:p>
          <a:p>
            <a:r>
              <a:rPr lang="de-CH" sz="1200" b="0" i="0" u="none" strike="noStrike" kern="1200" baseline="0" dirty="0" smtClean="0">
                <a:solidFill>
                  <a:schemeClr val="tx1"/>
                </a:solidFill>
                <a:latin typeface="+mn-lt"/>
                <a:ea typeface="+mn-ea"/>
                <a:cs typeface="+mn-cs"/>
              </a:rPr>
              <a:t>in meinem Leben.</a:t>
            </a:r>
          </a:p>
          <a:p>
            <a:r>
              <a:rPr lang="de-CH" sz="1200" b="0" i="0" u="none" strike="noStrike" kern="1200" baseline="0" dirty="0" smtClean="0">
                <a:solidFill>
                  <a:schemeClr val="tx1"/>
                </a:solidFill>
                <a:latin typeface="+mn-lt"/>
                <a:ea typeface="+mn-ea"/>
                <a:cs typeface="+mn-cs"/>
              </a:rPr>
              <a:t>Den kommenden Generationen wünsche ich, dass sie ihre eigenen Kulturen, Traditionen</a:t>
            </a:r>
          </a:p>
          <a:p>
            <a:r>
              <a:rPr lang="de-CH" sz="1200" b="0" i="0" u="none" strike="noStrike" kern="1200" baseline="0" dirty="0" smtClean="0">
                <a:solidFill>
                  <a:schemeClr val="tx1"/>
                </a:solidFill>
                <a:latin typeface="+mn-lt"/>
                <a:ea typeface="+mn-ea"/>
                <a:cs typeface="+mn-cs"/>
              </a:rPr>
              <a:t>und Literaturen schätzen lernen und geniessen.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10</a:t>
            </a:fld>
            <a:endParaRPr lang="de-CH"/>
          </a:p>
        </p:txBody>
      </p:sp>
    </p:spTree>
    <p:extLst>
      <p:ext uri="{BB962C8B-B14F-4D97-AF65-F5344CB8AC3E}">
        <p14:creationId xmlns:p14="http://schemas.microsoft.com/office/powerpoint/2010/main" val="4240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lebe seit 30 Jahren in </a:t>
            </a:r>
            <a:r>
              <a:rPr lang="de-CH" sz="1200" b="0" i="0" u="none" strike="noStrike" kern="1200" baseline="0" dirty="0" err="1" smtClean="0">
                <a:solidFill>
                  <a:schemeClr val="tx1"/>
                </a:solidFill>
                <a:latin typeface="+mn-lt"/>
                <a:ea typeface="+mn-ea"/>
                <a:cs typeface="+mn-cs"/>
              </a:rPr>
              <a:t>Olmoran</a:t>
            </a:r>
            <a:r>
              <a:rPr lang="de-CH" sz="1200" b="0" i="0" u="none" strike="noStrike" kern="1200" baseline="0" dirty="0" smtClean="0">
                <a:solidFill>
                  <a:schemeClr val="tx1"/>
                </a:solidFill>
                <a:latin typeface="+mn-lt"/>
                <a:ea typeface="+mn-ea"/>
                <a:cs typeface="+mn-cs"/>
              </a:rPr>
              <a:t>. Früher haben die Menschen wegen des ausfallenden</a:t>
            </a:r>
          </a:p>
          <a:p>
            <a:r>
              <a:rPr lang="de-CH" sz="1200" b="0" i="0" u="none" strike="noStrike" kern="1200" baseline="0" dirty="0" smtClean="0">
                <a:solidFill>
                  <a:schemeClr val="tx1"/>
                </a:solidFill>
                <a:latin typeface="+mn-lt"/>
                <a:ea typeface="+mn-ea"/>
                <a:cs typeface="+mn-cs"/>
              </a:rPr>
              <a:t>Regens nur dank Hilfsgütern des Welternährungsprogramms oder dank Lebensmitteln</a:t>
            </a:r>
          </a:p>
          <a:p>
            <a:r>
              <a:rPr lang="de-CH" sz="1200" b="0" i="0" u="none" strike="noStrike" kern="1200" baseline="0" dirty="0" smtClean="0">
                <a:solidFill>
                  <a:schemeClr val="tx1"/>
                </a:solidFill>
                <a:latin typeface="+mn-lt"/>
                <a:ea typeface="+mn-ea"/>
                <a:cs typeface="+mn-cs"/>
              </a:rPr>
              <a:t>von Missionaren überlebt. Heute haben sie sich in Solidaritätsgruppen zusammengeschlossen,</a:t>
            </a:r>
          </a:p>
          <a:p>
            <a:r>
              <a:rPr lang="de-CH" sz="1200" b="0" i="0" u="none" strike="noStrike" kern="1200" baseline="0" dirty="0" smtClean="0">
                <a:solidFill>
                  <a:schemeClr val="tx1"/>
                </a:solidFill>
                <a:latin typeface="+mn-lt"/>
                <a:ea typeface="+mn-ea"/>
                <a:cs typeface="+mn-cs"/>
              </a:rPr>
              <a:t>und wir wissen nun, wie wir uns gegenseitig unterstützen können, um genug</a:t>
            </a:r>
          </a:p>
          <a:p>
            <a:r>
              <a:rPr lang="de-CH" sz="1200" b="0" i="0" u="none" strike="noStrike" kern="1200" baseline="0" dirty="0" smtClean="0">
                <a:solidFill>
                  <a:schemeClr val="tx1"/>
                </a:solidFill>
                <a:latin typeface="+mn-lt"/>
                <a:ea typeface="+mn-ea"/>
                <a:cs typeface="+mn-cs"/>
              </a:rPr>
              <a:t>Nahrung für unsere Familien produzieren zu können. Die Bäuerinnen und Bauern kommen</a:t>
            </a:r>
          </a:p>
          <a:p>
            <a:r>
              <a:rPr lang="de-CH" sz="1200" b="0" i="0" u="none" strike="noStrike" kern="1200" baseline="0" dirty="0" smtClean="0">
                <a:solidFill>
                  <a:schemeClr val="tx1"/>
                </a:solidFill>
                <a:latin typeface="+mn-lt"/>
                <a:ea typeface="+mn-ea"/>
                <a:cs typeface="+mn-cs"/>
              </a:rPr>
              <a:t>zu mir nach Hause, um meine Arbeit als Anschauungsbeispiel zu nehmen und auf ihren</a:t>
            </a:r>
          </a:p>
          <a:p>
            <a:r>
              <a:rPr lang="de-CH" sz="1200" b="0" i="0" u="none" strike="noStrike" kern="1200" baseline="0" dirty="0" smtClean="0">
                <a:solidFill>
                  <a:schemeClr val="tx1"/>
                </a:solidFill>
                <a:latin typeface="+mn-lt"/>
                <a:ea typeface="+mn-ea"/>
                <a:cs typeface="+mn-cs"/>
              </a:rPr>
              <a:t>Feldern nachzumachen. Wenn sie mein Haus besuchen, stellen sie fest, dass auf meinem</a:t>
            </a:r>
          </a:p>
          <a:p>
            <a:r>
              <a:rPr lang="de-CH" sz="1200" b="0" i="0" u="none" strike="noStrike" kern="1200" baseline="0" dirty="0" smtClean="0">
                <a:solidFill>
                  <a:schemeClr val="tx1"/>
                </a:solidFill>
                <a:latin typeface="+mn-lt"/>
                <a:ea typeface="+mn-ea"/>
                <a:cs typeface="+mn-cs"/>
              </a:rPr>
              <a:t>Land viele Fruchtbäume wachsen, sie sehen auch meinen biologischen Küchengarten.</a:t>
            </a:r>
          </a:p>
          <a:p>
            <a:r>
              <a:rPr lang="de-CH" sz="1200" b="0" i="0" u="none" strike="noStrike" kern="1200" baseline="0" dirty="0" smtClean="0">
                <a:solidFill>
                  <a:schemeClr val="tx1"/>
                </a:solidFill>
                <a:latin typeface="+mn-lt"/>
                <a:ea typeface="+mn-ea"/>
                <a:cs typeface="+mn-cs"/>
              </a:rPr>
              <a:t>Darauf bin ich stolz. Wenn ich sehe, wie sich Menschen verändern und wie meine Arbeit</a:t>
            </a:r>
          </a:p>
          <a:p>
            <a:r>
              <a:rPr lang="de-CH" sz="1200" b="0" i="0" u="none" strike="noStrike" kern="1200" baseline="0" dirty="0" smtClean="0">
                <a:solidFill>
                  <a:schemeClr val="tx1"/>
                </a:solidFill>
                <a:latin typeface="+mn-lt"/>
                <a:ea typeface="+mn-ea"/>
                <a:cs typeface="+mn-cs"/>
              </a:rPr>
              <a:t>Früchte trägt, spüre ich viel Kraft in mir.</a:t>
            </a:r>
          </a:p>
          <a:p>
            <a:r>
              <a:rPr lang="de-CH" sz="1200" b="0" i="0" u="none" strike="noStrike" kern="1200" baseline="0" dirty="0" smtClean="0">
                <a:solidFill>
                  <a:schemeClr val="tx1"/>
                </a:solidFill>
                <a:latin typeface="+mn-lt"/>
                <a:ea typeface="+mn-ea"/>
                <a:cs typeface="+mn-cs"/>
              </a:rPr>
              <a:t>Für mich sind Caritas </a:t>
            </a:r>
            <a:r>
              <a:rPr lang="de-CH" sz="1200" b="0" i="0" u="none" strike="noStrike" kern="1200" baseline="0" dirty="0" err="1" smtClean="0">
                <a:solidFill>
                  <a:schemeClr val="tx1"/>
                </a:solidFill>
                <a:latin typeface="+mn-lt"/>
                <a:ea typeface="+mn-ea"/>
                <a:cs typeface="+mn-cs"/>
              </a:rPr>
              <a:t>Nyahururu</a:t>
            </a:r>
            <a:r>
              <a:rPr lang="de-CH" sz="1200" b="0" i="0" u="none" strike="noStrike" kern="1200" baseline="0" dirty="0" smtClean="0">
                <a:solidFill>
                  <a:schemeClr val="tx1"/>
                </a:solidFill>
                <a:latin typeface="+mn-lt"/>
                <a:ea typeface="+mn-ea"/>
                <a:cs typeface="+mn-cs"/>
              </a:rPr>
              <a:t> und </a:t>
            </a:r>
            <a:r>
              <a:rPr lang="de-CH" sz="1200" b="0" i="1" u="none" strike="noStrike" kern="1200" baseline="0" dirty="0" smtClean="0">
                <a:solidFill>
                  <a:schemeClr val="tx1"/>
                </a:solidFill>
                <a:latin typeface="+mn-lt"/>
                <a:ea typeface="+mn-ea"/>
                <a:cs typeface="+mn-cs"/>
              </a:rPr>
              <a:t>Fastenopfer </a:t>
            </a:r>
            <a:r>
              <a:rPr lang="de-CH" sz="1200" b="0" i="0" u="none" strike="noStrike" kern="1200" baseline="0" dirty="0" smtClean="0">
                <a:solidFill>
                  <a:schemeClr val="tx1"/>
                </a:solidFill>
                <a:latin typeface="+mn-lt"/>
                <a:ea typeface="+mn-ea"/>
                <a:cs typeface="+mn-cs"/>
              </a:rPr>
              <a:t>durch ihre engagierten Mitarbeiter/</a:t>
            </a:r>
          </a:p>
          <a:p>
            <a:r>
              <a:rPr lang="de-CH" sz="1200" b="0" i="0" u="none" strike="noStrike" kern="1200" baseline="0" dirty="0" smtClean="0">
                <a:solidFill>
                  <a:schemeClr val="tx1"/>
                </a:solidFill>
                <a:latin typeface="+mn-lt"/>
                <a:ea typeface="+mn-ea"/>
                <a:cs typeface="+mn-cs"/>
              </a:rPr>
              <a:t>innen meine persönlichen Held/innen, denn sie haben die Existenzgrundlage unserer</a:t>
            </a:r>
          </a:p>
          <a:p>
            <a:r>
              <a:rPr lang="de-CH" sz="1200" b="0" i="0" u="none" strike="noStrike" kern="1200" baseline="0" dirty="0" smtClean="0">
                <a:solidFill>
                  <a:schemeClr val="tx1"/>
                </a:solidFill>
                <a:latin typeface="+mn-lt"/>
                <a:ea typeface="+mn-ea"/>
                <a:cs typeface="+mn-cs"/>
              </a:rPr>
              <a:t>gesamten Gemeinde in besonderer Weise transformiert. Den kommenden Generationen,</a:t>
            </a:r>
          </a:p>
          <a:p>
            <a:r>
              <a:rPr lang="de-CH" sz="1200" b="0" i="0" u="none" strike="noStrike" kern="1200" baseline="0" dirty="0" smtClean="0">
                <a:solidFill>
                  <a:schemeClr val="tx1"/>
                </a:solidFill>
                <a:latin typeface="+mn-lt"/>
                <a:ea typeface="+mn-ea"/>
                <a:cs typeface="+mn-cs"/>
              </a:rPr>
              <a:t>die noch stärker als wir vom Klimawandel bedroht sein werden, wünsche ich, dass sie</a:t>
            </a:r>
          </a:p>
          <a:p>
            <a:r>
              <a:rPr lang="de-CH" sz="1200" b="0" i="0" u="none" strike="noStrike" kern="1200" baseline="0" dirty="0" smtClean="0">
                <a:solidFill>
                  <a:schemeClr val="tx1"/>
                </a:solidFill>
                <a:latin typeface="+mn-lt"/>
                <a:ea typeface="+mn-ea"/>
                <a:cs typeface="+mn-cs"/>
              </a:rPr>
              <a:t>zu den traditionellen Werten unserer Vorfahr/innen zurückfinden; dass sie in einer Gesellschaft</a:t>
            </a:r>
          </a:p>
          <a:p>
            <a:r>
              <a:rPr lang="de-CH" sz="1200" b="0" i="0" u="none" strike="noStrike" kern="1200" baseline="0" dirty="0" smtClean="0">
                <a:solidFill>
                  <a:schemeClr val="tx1"/>
                </a:solidFill>
                <a:latin typeface="+mn-lt"/>
                <a:ea typeface="+mn-ea"/>
                <a:cs typeface="+mn-cs"/>
              </a:rPr>
              <a:t>leben, in der mein Problem unser Problem ist, und dass sie sich verantwortungsvoll</a:t>
            </a:r>
          </a:p>
          <a:p>
            <a:r>
              <a:rPr lang="de-CH" sz="1200" b="0" i="0" u="none" strike="noStrike" kern="1200" baseline="0" dirty="0" smtClean="0">
                <a:solidFill>
                  <a:schemeClr val="tx1"/>
                </a:solidFill>
                <a:latin typeface="+mn-lt"/>
                <a:ea typeface="+mn-ea"/>
                <a:cs typeface="+mn-cs"/>
              </a:rPr>
              <a:t>um die Schöpfung Gottes kümmern.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11</a:t>
            </a:fld>
            <a:endParaRPr lang="de-CH"/>
          </a:p>
        </p:txBody>
      </p:sp>
    </p:spTree>
    <p:extLst>
      <p:ext uri="{BB962C8B-B14F-4D97-AF65-F5344CB8AC3E}">
        <p14:creationId xmlns:p14="http://schemas.microsoft.com/office/powerpoint/2010/main" val="277105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Als Mädchen durfte ich nicht in die Schule. So wurde ich Kleinbäuerin und sah, wie</a:t>
            </a:r>
          </a:p>
          <a:p>
            <a:r>
              <a:rPr lang="de-CH" sz="1200" b="0" i="0" u="none" strike="noStrike" kern="1200" baseline="0" dirty="0" smtClean="0">
                <a:solidFill>
                  <a:schemeClr val="tx1"/>
                </a:solidFill>
                <a:latin typeface="+mn-lt"/>
                <a:ea typeface="+mn-ea"/>
                <a:cs typeface="+mn-cs"/>
              </a:rPr>
              <a:t>wichtig diese Art von Landwirtschaft, die weltweit den grössten Teil der Nahrung produziert,</a:t>
            </a:r>
          </a:p>
          <a:p>
            <a:r>
              <a:rPr lang="de-CH" sz="1200" b="0" i="0" u="none" strike="noStrike" kern="1200" baseline="0" dirty="0" smtClean="0">
                <a:solidFill>
                  <a:schemeClr val="tx1"/>
                </a:solidFill>
                <a:latin typeface="+mn-lt"/>
                <a:ea typeface="+mn-ea"/>
                <a:cs typeface="+mn-cs"/>
              </a:rPr>
              <a:t>für die Frauen ist. Sie bietet Lebensgrundlage und kann auch der Ausweg aus</a:t>
            </a:r>
          </a:p>
          <a:p>
            <a:r>
              <a:rPr lang="de-CH" sz="1200" b="0" i="0" u="none" strike="noStrike" kern="1200" baseline="0" dirty="0" smtClean="0">
                <a:solidFill>
                  <a:schemeClr val="tx1"/>
                </a:solidFill>
                <a:latin typeface="+mn-lt"/>
                <a:ea typeface="+mn-ea"/>
                <a:cs typeface="+mn-cs"/>
              </a:rPr>
              <a:t>der Armut sein. Dafür müssen aber die richtigen Rahmenbedingungen geschaffen</a:t>
            </a:r>
          </a:p>
          <a:p>
            <a:r>
              <a:rPr lang="de-CH" sz="1200" b="0" i="0" u="none" strike="noStrike" kern="1200" baseline="0" dirty="0" smtClean="0">
                <a:solidFill>
                  <a:schemeClr val="tx1"/>
                </a:solidFill>
                <a:latin typeface="+mn-lt"/>
                <a:ea typeface="+mn-ea"/>
                <a:cs typeface="+mn-cs"/>
              </a:rPr>
              <a:t>werden. Gesundheits-, Bildungs- und soziale Dienste auf dem Land müssen gestärkt</a:t>
            </a:r>
          </a:p>
          <a:p>
            <a:r>
              <a:rPr lang="de-CH" sz="1200" b="0" i="0" u="none" strike="noStrike" kern="1200" baseline="0" dirty="0" smtClean="0">
                <a:solidFill>
                  <a:schemeClr val="tx1"/>
                </a:solidFill>
                <a:latin typeface="+mn-lt"/>
                <a:ea typeface="+mn-ea"/>
                <a:cs typeface="+mn-cs"/>
              </a:rPr>
              <a:t>werden und die Frauen müssen Wertschätzung für ihre Rolle als Lebensmittelproduzentinnen</a:t>
            </a:r>
          </a:p>
          <a:p>
            <a:r>
              <a:rPr lang="de-CH" sz="1200" b="0" i="0" u="none" strike="noStrike" kern="1200" baseline="0" dirty="0" smtClean="0">
                <a:solidFill>
                  <a:schemeClr val="tx1"/>
                </a:solidFill>
                <a:latin typeface="+mn-lt"/>
                <a:ea typeface="+mn-ea"/>
                <a:cs typeface="+mn-cs"/>
              </a:rPr>
              <a:t>erfahren.</a:t>
            </a:r>
          </a:p>
          <a:p>
            <a:r>
              <a:rPr lang="de-CH" sz="1200" b="0" i="0" u="none" strike="noStrike" kern="1200" baseline="0" dirty="0" smtClean="0">
                <a:solidFill>
                  <a:schemeClr val="tx1"/>
                </a:solidFill>
                <a:latin typeface="+mn-lt"/>
                <a:ea typeface="+mn-ea"/>
                <a:cs typeface="+mn-cs"/>
              </a:rPr>
              <a:t>Denn Frauen leisten die wesentlichen Beiträge zur Wirtschaft auf dem Land; Anbau</a:t>
            </a:r>
          </a:p>
          <a:p>
            <a:r>
              <a:rPr lang="de-CH" sz="1200" b="0" i="0" u="none" strike="noStrike" kern="1200" baseline="0" dirty="0" smtClean="0">
                <a:solidFill>
                  <a:schemeClr val="tx1"/>
                </a:solidFill>
                <a:latin typeface="+mn-lt"/>
                <a:ea typeface="+mn-ea"/>
                <a:cs typeface="+mn-cs"/>
              </a:rPr>
              <a:t>von Gemüse, Tierhaltung, Kochen, Sammeln von Brennholz und Wasser, auf den</a:t>
            </a:r>
          </a:p>
          <a:p>
            <a:r>
              <a:rPr lang="de-CH" sz="1200" b="0" i="0" u="none" strike="noStrike" kern="1200" baseline="0" dirty="0" smtClean="0">
                <a:solidFill>
                  <a:schemeClr val="tx1"/>
                </a:solidFill>
                <a:latin typeface="+mn-lt"/>
                <a:ea typeface="+mn-ea"/>
                <a:cs typeface="+mn-cs"/>
              </a:rPr>
              <a:t>Markt gehen, Pflege von Familienmitgliedern und die Instandhaltung ihrer Häuser. Sofern</a:t>
            </a:r>
          </a:p>
          <a:p>
            <a:r>
              <a:rPr lang="de-CH" sz="1200" b="0" i="0" u="none" strike="noStrike" kern="1200" baseline="0" dirty="0" smtClean="0">
                <a:solidFill>
                  <a:schemeClr val="tx1"/>
                </a:solidFill>
                <a:latin typeface="+mn-lt"/>
                <a:ea typeface="+mn-ea"/>
                <a:cs typeface="+mn-cs"/>
              </a:rPr>
              <a:t>möglich, gehen sie zusätzlich einer Lohnarbeit nach.</a:t>
            </a:r>
          </a:p>
          <a:p>
            <a:r>
              <a:rPr lang="de-CH" sz="1200" b="0" i="0" u="none" strike="noStrike" kern="1200" baseline="0" dirty="0" smtClean="0">
                <a:solidFill>
                  <a:schemeClr val="tx1"/>
                </a:solidFill>
                <a:latin typeface="+mn-lt"/>
                <a:ea typeface="+mn-ea"/>
                <a:cs typeface="+mn-cs"/>
              </a:rPr>
              <a:t>Viele dieser Tätigkeiten werden nicht als «wirtschaftlich aktive Beschäftigung» angesehen,</a:t>
            </a:r>
          </a:p>
          <a:p>
            <a:r>
              <a:rPr lang="de-CH" sz="1200" b="0" i="0" u="none" strike="noStrike" kern="1200" baseline="0" dirty="0" smtClean="0">
                <a:solidFill>
                  <a:schemeClr val="tx1"/>
                </a:solidFill>
                <a:latin typeface="+mn-lt"/>
                <a:ea typeface="+mn-ea"/>
                <a:cs typeface="+mn-cs"/>
              </a:rPr>
              <a:t>sind aber für das Wohlergehen der Haushalte und somit auch für die Gesamtwirtschaft</a:t>
            </a:r>
          </a:p>
          <a:p>
            <a:r>
              <a:rPr lang="de-CH" sz="1200" b="0" i="0" u="none" strike="noStrike" kern="1200" baseline="0" dirty="0" smtClean="0">
                <a:solidFill>
                  <a:schemeClr val="tx1"/>
                </a:solidFill>
                <a:latin typeface="+mn-lt"/>
                <a:ea typeface="+mn-ea"/>
                <a:cs typeface="+mn-cs"/>
              </a:rPr>
              <a:t>eines Landes von wesentlicher Bedeutung. Daher müssen die Bedürfnisse</a:t>
            </a:r>
          </a:p>
          <a:p>
            <a:r>
              <a:rPr lang="de-CH" sz="1200" b="0" i="0" u="none" strike="noStrike" kern="1200" baseline="0" dirty="0" smtClean="0">
                <a:solidFill>
                  <a:schemeClr val="tx1"/>
                </a:solidFill>
                <a:latin typeface="+mn-lt"/>
                <a:ea typeface="+mn-ea"/>
                <a:cs typeface="+mn-cs"/>
              </a:rPr>
              <a:t>dieser Frauen wahrgenommen und berücksichtigt werden. Frauen müssen auch mehr</a:t>
            </a:r>
          </a:p>
          <a:p>
            <a:r>
              <a:rPr lang="de-CH" sz="1200" b="0" i="0" u="none" strike="noStrike" kern="1200" baseline="0" dirty="0" smtClean="0">
                <a:solidFill>
                  <a:schemeClr val="tx1"/>
                </a:solidFill>
                <a:latin typeface="+mn-lt"/>
                <a:ea typeface="+mn-ea"/>
                <a:cs typeface="+mn-cs"/>
              </a:rPr>
              <a:t>Mitspracherecht erhalten. Dafür kämpfe ich und jeder kleine Erfolg gibt mir Kraft, weiterzumachen.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12</a:t>
            </a:fld>
            <a:endParaRPr lang="de-CH"/>
          </a:p>
        </p:txBody>
      </p:sp>
    </p:spTree>
    <p:extLst>
      <p:ext uri="{BB962C8B-B14F-4D97-AF65-F5344CB8AC3E}">
        <p14:creationId xmlns:p14="http://schemas.microsoft.com/office/powerpoint/2010/main" val="2269711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Die Suche nach einer friedlichen Gesellschaft prägt mein Handeln. Besonders stolz bin</a:t>
            </a:r>
          </a:p>
          <a:p>
            <a:r>
              <a:rPr lang="de-CH" sz="1200" b="0" i="0" u="none" strike="noStrike" kern="1200" baseline="0" dirty="0" smtClean="0">
                <a:solidFill>
                  <a:schemeClr val="tx1"/>
                </a:solidFill>
                <a:latin typeface="+mn-lt"/>
                <a:ea typeface="+mn-ea"/>
                <a:cs typeface="+mn-cs"/>
              </a:rPr>
              <a:t>ich, dass ich durch meine Arbeit und mein persönliches Engagement die Verhandlungslösung</a:t>
            </a:r>
          </a:p>
          <a:p>
            <a:r>
              <a:rPr lang="de-CH" sz="1200" b="0" i="0" u="none" strike="noStrike" kern="1200" baseline="0" dirty="0" smtClean="0">
                <a:solidFill>
                  <a:schemeClr val="tx1"/>
                </a:solidFill>
                <a:latin typeface="+mn-lt"/>
                <a:ea typeface="+mn-ea"/>
                <a:cs typeface="+mn-cs"/>
              </a:rPr>
              <a:t>im bewaffneten Konflikt und damit den Dialog zwischen der Regierung und</a:t>
            </a:r>
          </a:p>
          <a:p>
            <a:r>
              <a:rPr lang="de-CH" sz="1200" b="0" i="0" u="none" strike="noStrike" kern="1200" baseline="0" dirty="0" smtClean="0">
                <a:solidFill>
                  <a:schemeClr val="tx1"/>
                </a:solidFill>
                <a:latin typeface="+mn-lt"/>
                <a:ea typeface="+mn-ea"/>
                <a:cs typeface="+mn-cs"/>
              </a:rPr>
              <a:t>den FARC-Guerillas, der mit dem Abkommen von Havanna 2016 besiegelt wurde, unterstützen</a:t>
            </a:r>
          </a:p>
          <a:p>
            <a:r>
              <a:rPr lang="de-CH" sz="1200" b="0" i="0" u="none" strike="noStrike" kern="1200" baseline="0" dirty="0" smtClean="0">
                <a:solidFill>
                  <a:schemeClr val="tx1"/>
                </a:solidFill>
                <a:latin typeface="+mn-lt"/>
                <a:ea typeface="+mn-ea"/>
                <a:cs typeface="+mn-cs"/>
              </a:rPr>
              <a:t>konnte. Ich begleite Hilfswerke, die aus Solidarität und sozio-politischem Engagement</a:t>
            </a:r>
          </a:p>
          <a:p>
            <a:r>
              <a:rPr lang="de-CH" sz="1200" b="0" i="0" u="none" strike="noStrike" kern="1200" baseline="0" dirty="0" smtClean="0">
                <a:solidFill>
                  <a:schemeClr val="tx1"/>
                </a:solidFill>
                <a:latin typeface="+mn-lt"/>
                <a:ea typeface="+mn-ea"/>
                <a:cs typeface="+mn-cs"/>
              </a:rPr>
              <a:t>Gemeinschaften unterstützen. Organisationen, welche für ihre Rechte kämpfen:</a:t>
            </a:r>
          </a:p>
          <a:p>
            <a:r>
              <a:rPr lang="de-CH" sz="1200" b="0" i="0" u="none" strike="noStrike" kern="1200" baseline="0" dirty="0" smtClean="0">
                <a:solidFill>
                  <a:schemeClr val="tx1"/>
                </a:solidFill>
                <a:latin typeface="+mn-lt"/>
                <a:ea typeface="+mn-ea"/>
                <a:cs typeface="+mn-cs"/>
              </a:rPr>
              <a:t>für Rechte wie das Recht auf Leben, auf ein sozial gerechtes Entwicklungsmodell</a:t>
            </a:r>
          </a:p>
          <a:p>
            <a:r>
              <a:rPr lang="de-CH" sz="1200" b="0" i="0" u="none" strike="noStrike" kern="1200" baseline="0" dirty="0" smtClean="0">
                <a:solidFill>
                  <a:schemeClr val="tx1"/>
                </a:solidFill>
                <a:latin typeface="+mn-lt"/>
                <a:ea typeface="+mn-ea"/>
                <a:cs typeface="+mn-cs"/>
              </a:rPr>
              <a:t>mit Fokus auf das Wohlergehen aller Menschen, auf den Schutz der Natur und auf</a:t>
            </a:r>
          </a:p>
          <a:p>
            <a:r>
              <a:rPr lang="de-CH" sz="1200" b="0" i="0" u="none" strike="noStrike" kern="1200" baseline="0" dirty="0" smtClean="0">
                <a:solidFill>
                  <a:schemeClr val="tx1"/>
                </a:solidFill>
                <a:latin typeface="+mn-lt"/>
                <a:ea typeface="+mn-ea"/>
                <a:cs typeface="+mn-cs"/>
              </a:rPr>
              <a:t>Chancengleichheit für Männer und Frauen.</a:t>
            </a:r>
          </a:p>
          <a:p>
            <a:r>
              <a:rPr lang="de-CH" sz="1200" b="0" i="0" u="none" strike="noStrike" kern="1200" baseline="0" dirty="0" smtClean="0">
                <a:solidFill>
                  <a:schemeClr val="tx1"/>
                </a:solidFill>
                <a:latin typeface="+mn-lt"/>
                <a:ea typeface="+mn-ea"/>
                <a:cs typeface="+mn-cs"/>
              </a:rPr>
              <a:t>Mein Vorbild ist Maria </a:t>
            </a:r>
            <a:r>
              <a:rPr lang="de-CH" sz="1200" b="0" i="0" u="none" strike="noStrike" kern="1200" baseline="0" dirty="0" err="1" smtClean="0">
                <a:solidFill>
                  <a:schemeClr val="tx1"/>
                </a:solidFill>
                <a:latin typeface="+mn-lt"/>
                <a:ea typeface="+mn-ea"/>
                <a:cs typeface="+mn-cs"/>
              </a:rPr>
              <a:t>Cano</a:t>
            </a:r>
            <a:r>
              <a:rPr lang="de-CH" sz="1200" b="0" i="0" u="none" strike="noStrike" kern="1200" baseline="0" dirty="0" smtClean="0">
                <a:solidFill>
                  <a:schemeClr val="tx1"/>
                </a:solidFill>
                <a:latin typeface="+mn-lt"/>
                <a:ea typeface="+mn-ea"/>
                <a:cs typeface="+mn-cs"/>
              </a:rPr>
              <a:t> (1887 – 1967), die erste politische weibliche Führungsperson</a:t>
            </a:r>
          </a:p>
          <a:p>
            <a:r>
              <a:rPr lang="de-CH" sz="1200" b="0" i="0" u="none" strike="noStrike" kern="1200" baseline="0" dirty="0" smtClean="0">
                <a:solidFill>
                  <a:schemeClr val="tx1"/>
                </a:solidFill>
                <a:latin typeface="+mn-lt"/>
                <a:ea typeface="+mn-ea"/>
                <a:cs typeface="+mn-cs"/>
              </a:rPr>
              <a:t>in Kolumbien. Sie engagierte sich intensiv für die Rechte von Arbeiter/innen.</a:t>
            </a:r>
          </a:p>
          <a:p>
            <a:r>
              <a:rPr lang="de-CH" sz="1200" b="0" i="0" u="none" strike="noStrike" kern="1200" baseline="0" dirty="0" smtClean="0">
                <a:solidFill>
                  <a:schemeClr val="tx1"/>
                </a:solidFill>
                <a:latin typeface="+mn-lt"/>
                <a:ea typeface="+mn-ea"/>
                <a:cs typeface="+mn-cs"/>
              </a:rPr>
              <a:t>Sie sah die Unterdrückung der Frauen und den Machismo als Hindernis für deren politische</a:t>
            </a:r>
          </a:p>
          <a:p>
            <a:r>
              <a:rPr lang="de-CH" sz="1200" b="0" i="0" u="none" strike="noStrike" kern="1200" baseline="0" dirty="0" smtClean="0">
                <a:solidFill>
                  <a:schemeClr val="tx1"/>
                </a:solidFill>
                <a:latin typeface="+mn-lt"/>
                <a:ea typeface="+mn-ea"/>
                <a:cs typeface="+mn-cs"/>
              </a:rPr>
              <a:t>Partizipation. Sie war eine Frau mit einem vorbildlichen Leben.</a:t>
            </a:r>
          </a:p>
          <a:p>
            <a:r>
              <a:rPr lang="de-CH" sz="1200" b="0" i="0" u="none" strike="noStrike" kern="1200" baseline="0" dirty="0" smtClean="0">
                <a:solidFill>
                  <a:schemeClr val="tx1"/>
                </a:solidFill>
                <a:latin typeface="+mn-lt"/>
                <a:ea typeface="+mn-ea"/>
                <a:cs typeface="+mn-cs"/>
              </a:rPr>
              <a:t>Ich wünsche den neuen Generationen ein Land des Friedens, der sozialen Gerechtigkeit</a:t>
            </a:r>
          </a:p>
          <a:p>
            <a:r>
              <a:rPr lang="de-CH" sz="1200" b="0" i="0" u="none" strike="noStrike" kern="1200" baseline="0" dirty="0" smtClean="0">
                <a:solidFill>
                  <a:schemeClr val="tx1"/>
                </a:solidFill>
                <a:latin typeface="+mn-lt"/>
                <a:ea typeface="+mn-ea"/>
                <a:cs typeface="+mn-cs"/>
              </a:rPr>
              <a:t>in Einklang mit der Natur; ein Land, in dem Jungen und Mädchen eine Zukunft haben.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13</a:t>
            </a:fld>
            <a:endParaRPr lang="de-CH"/>
          </a:p>
        </p:txBody>
      </p:sp>
    </p:spTree>
    <p:extLst>
      <p:ext uri="{BB962C8B-B14F-4D97-AF65-F5344CB8AC3E}">
        <p14:creationId xmlns:p14="http://schemas.microsoft.com/office/powerpoint/2010/main" val="3067637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Wenn ich meine Brüder und Schwestern [die Bevölkerung] in den Dörfern sehe, stelle</a:t>
            </a:r>
          </a:p>
          <a:p>
            <a:r>
              <a:rPr lang="de-CH" sz="1200" b="0" i="0" u="none" strike="noStrike" kern="1200" baseline="0" dirty="0" smtClean="0">
                <a:solidFill>
                  <a:schemeClr val="tx1"/>
                </a:solidFill>
                <a:latin typeface="+mn-lt"/>
                <a:ea typeface="+mn-ea"/>
                <a:cs typeface="+mn-cs"/>
              </a:rPr>
              <a:t>ich fest, dass immer noch viele Menschen leiden. Es gibt Armut und Elend. Wenn die</a:t>
            </a:r>
          </a:p>
          <a:p>
            <a:r>
              <a:rPr lang="de-CH" sz="1200" b="0" i="0" u="none" strike="noStrike" kern="1200" baseline="0" dirty="0" smtClean="0">
                <a:solidFill>
                  <a:schemeClr val="tx1"/>
                </a:solidFill>
                <a:latin typeface="+mn-lt"/>
                <a:ea typeface="+mn-ea"/>
                <a:cs typeface="+mn-cs"/>
              </a:rPr>
              <a:t>Menschen krank werden, können sie sich nicht behandeln lassen. Deshalb gebe ich</a:t>
            </a:r>
          </a:p>
          <a:p>
            <a:r>
              <a:rPr lang="de-CH" sz="1200" b="0" i="0" u="none" strike="noStrike" kern="1200" baseline="0" dirty="0" smtClean="0">
                <a:solidFill>
                  <a:schemeClr val="tx1"/>
                </a:solidFill>
                <a:latin typeface="+mn-lt"/>
                <a:ea typeface="+mn-ea"/>
                <a:cs typeface="+mn-cs"/>
              </a:rPr>
              <a:t>alles, um meinen Brüdern und Schwestern zu helfen. CEPAL hat die Menschen in den</a:t>
            </a:r>
          </a:p>
          <a:p>
            <a:r>
              <a:rPr lang="de-CH" sz="1200" b="0" i="0" u="none" strike="noStrike" kern="1200" baseline="0" dirty="0" smtClean="0">
                <a:solidFill>
                  <a:schemeClr val="tx1"/>
                </a:solidFill>
                <a:latin typeface="+mn-lt"/>
                <a:ea typeface="+mn-ea"/>
                <a:cs typeface="+mn-cs"/>
              </a:rPr>
              <a:t>Dörfern dazu ermutigt, ihre Felder kollektiv zu bewirtschaften. Wenn die Produktion</a:t>
            </a:r>
          </a:p>
          <a:p>
            <a:r>
              <a:rPr lang="de-CH" sz="1200" b="0" i="0" u="none" strike="noStrike" kern="1200" baseline="0" dirty="0" smtClean="0">
                <a:solidFill>
                  <a:schemeClr val="tx1"/>
                </a:solidFill>
                <a:latin typeface="+mn-lt"/>
                <a:ea typeface="+mn-ea"/>
                <a:cs typeface="+mn-cs"/>
              </a:rPr>
              <a:t>steigt, können sie den Überschuss verkaufen und verdienen auch Geld. Es ist wichtig, zu</a:t>
            </a:r>
          </a:p>
          <a:p>
            <a:r>
              <a:rPr lang="de-CH" sz="1200" b="0" i="0" u="none" strike="noStrike" kern="1200" baseline="0" dirty="0" smtClean="0">
                <a:solidFill>
                  <a:schemeClr val="tx1"/>
                </a:solidFill>
                <a:latin typeface="+mn-lt"/>
                <a:ea typeface="+mn-ea"/>
                <a:cs typeface="+mn-cs"/>
              </a:rPr>
              <a:t>arbeiten, denn wir haben viele Ressourcen: Wasser, Wald, Boden. Wir dürfen nicht nur</a:t>
            </a:r>
          </a:p>
          <a:p>
            <a:r>
              <a:rPr lang="de-CH" sz="1200" b="0" i="0" u="none" strike="noStrike" kern="1200" baseline="0" dirty="0" smtClean="0">
                <a:solidFill>
                  <a:schemeClr val="tx1"/>
                </a:solidFill>
                <a:latin typeface="+mn-lt"/>
                <a:ea typeface="+mn-ea"/>
                <a:cs typeface="+mn-cs"/>
              </a:rPr>
              <a:t>um Hilfe bitten, wir müssen arbeiten.</a:t>
            </a:r>
          </a:p>
          <a:p>
            <a:r>
              <a:rPr lang="de-CH" sz="1200" b="0" i="0" u="none" strike="noStrike" kern="1200" baseline="0" dirty="0" smtClean="0">
                <a:solidFill>
                  <a:schemeClr val="tx1"/>
                </a:solidFill>
                <a:latin typeface="+mn-lt"/>
                <a:ea typeface="+mn-ea"/>
                <a:cs typeface="+mn-cs"/>
              </a:rPr>
              <a:t>Die Leute haben auch begonnen, Ersparnisse anzulegen. Wenn wir die Ernte vom</a:t>
            </a:r>
          </a:p>
          <a:p>
            <a:r>
              <a:rPr lang="de-CH" sz="1200" b="0" i="0" u="none" strike="noStrike" kern="1200" baseline="0" dirty="0" smtClean="0">
                <a:solidFill>
                  <a:schemeClr val="tx1"/>
                </a:solidFill>
                <a:latin typeface="+mn-lt"/>
                <a:ea typeface="+mn-ea"/>
                <a:cs typeface="+mn-cs"/>
              </a:rPr>
              <a:t>Gemeinschaftsfeld verkaufen, teilen wir uns das Geld auf und ein Teil geht in die</a:t>
            </a:r>
          </a:p>
          <a:p>
            <a:r>
              <a:rPr lang="de-CH" sz="1200" b="0" i="0" u="none" strike="noStrike" kern="1200" baseline="0" dirty="0" smtClean="0">
                <a:solidFill>
                  <a:schemeClr val="tx1"/>
                </a:solidFill>
                <a:latin typeface="+mn-lt"/>
                <a:ea typeface="+mn-ea"/>
                <a:cs typeface="+mn-cs"/>
              </a:rPr>
              <a:t>Solidaritätskasse. Die Solidaritätskasse ist da, um sich gegenseitig zu helfen. Dank ihr</a:t>
            </a:r>
          </a:p>
          <a:p>
            <a:r>
              <a:rPr lang="de-CH" sz="1200" b="0" i="0" u="none" strike="noStrike" kern="1200" baseline="0" dirty="0" smtClean="0">
                <a:solidFill>
                  <a:schemeClr val="tx1"/>
                </a:solidFill>
                <a:latin typeface="+mn-lt"/>
                <a:ea typeface="+mn-ea"/>
                <a:cs typeface="+mn-cs"/>
              </a:rPr>
              <a:t>können nun die Mütter ihre Kinder in die Schule schicken.</a:t>
            </a:r>
          </a:p>
          <a:p>
            <a:r>
              <a:rPr lang="de-CH" sz="1200" b="0" i="0" u="none" strike="noStrike" kern="1200" baseline="0" dirty="0" smtClean="0">
                <a:solidFill>
                  <a:schemeClr val="tx1"/>
                </a:solidFill>
                <a:latin typeface="+mn-lt"/>
                <a:ea typeface="+mn-ea"/>
                <a:cs typeface="+mn-cs"/>
              </a:rPr>
              <a:t>Deshalb engagiere ich mich für die Menschen in den Dorforganisationen. Ich sorge</a:t>
            </a:r>
          </a:p>
          <a:p>
            <a:r>
              <a:rPr lang="de-CH" sz="1200" b="0" i="0" u="none" strike="noStrike" kern="1200" baseline="0" dirty="0" smtClean="0">
                <a:solidFill>
                  <a:schemeClr val="tx1"/>
                </a:solidFill>
                <a:latin typeface="+mn-lt"/>
                <a:ea typeface="+mn-ea"/>
                <a:cs typeface="+mn-cs"/>
              </a:rPr>
              <a:t>mich um meine Leute. Es tut gut, zu sehen, dass das Leiden nachlässt. Für die kommenden</a:t>
            </a:r>
          </a:p>
          <a:p>
            <a:r>
              <a:rPr lang="de-CH" sz="1200" b="0" i="0" u="none" strike="noStrike" kern="1200" baseline="0" dirty="0" smtClean="0">
                <a:solidFill>
                  <a:schemeClr val="tx1"/>
                </a:solidFill>
                <a:latin typeface="+mn-lt"/>
                <a:ea typeface="+mn-ea"/>
                <a:cs typeface="+mn-cs"/>
              </a:rPr>
              <a:t>Generationen hoffe ich, dass es Frieden geben wird und dass die politischen</a:t>
            </a:r>
          </a:p>
          <a:p>
            <a:r>
              <a:rPr lang="de-CH" sz="1200" b="0" i="0" u="none" strike="noStrike" kern="1200" baseline="0" dirty="0" smtClean="0">
                <a:solidFill>
                  <a:schemeClr val="tx1"/>
                </a:solidFill>
                <a:latin typeface="+mn-lt"/>
                <a:ea typeface="+mn-ea"/>
                <a:cs typeface="+mn-cs"/>
              </a:rPr>
              <a:t>Konflikte in meinem Land gelöst sein wer den.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14</a:t>
            </a:fld>
            <a:endParaRPr lang="de-CH"/>
          </a:p>
        </p:txBody>
      </p:sp>
    </p:spTree>
    <p:extLst>
      <p:ext uri="{BB962C8B-B14F-4D97-AF65-F5344CB8AC3E}">
        <p14:creationId xmlns:p14="http://schemas.microsoft.com/office/powerpoint/2010/main" val="189486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war Mitautorin der Menschenrechtsgesetze und habe mich für deren Vollendung und</a:t>
            </a:r>
          </a:p>
          <a:p>
            <a:r>
              <a:rPr lang="de-CH" sz="1200" b="0" i="0" u="none" strike="noStrike" kern="1200" baseline="0" dirty="0" smtClean="0">
                <a:solidFill>
                  <a:schemeClr val="tx1"/>
                </a:solidFill>
                <a:latin typeface="+mn-lt"/>
                <a:ea typeface="+mn-ea"/>
                <a:cs typeface="+mn-cs"/>
              </a:rPr>
              <a:t>Umsetzung eingesetzt. Sie haben die Politik beeinflusst; in Form von der Anerkennung</a:t>
            </a:r>
          </a:p>
          <a:p>
            <a:r>
              <a:rPr lang="de-CH" sz="1200" b="0" i="0" u="none" strike="noStrike" kern="1200" baseline="0" dirty="0" smtClean="0">
                <a:solidFill>
                  <a:schemeClr val="tx1"/>
                </a:solidFill>
                <a:latin typeface="+mn-lt"/>
                <a:ea typeface="+mn-ea"/>
                <a:cs typeface="+mn-cs"/>
              </a:rPr>
              <a:t>und Wiedergutmachung von Opfern des Kriegsrechts, der Abschaffung der Todesstrafe,</a:t>
            </a:r>
          </a:p>
          <a:p>
            <a:r>
              <a:rPr lang="de-CH" sz="1200" b="0" i="0" u="none" strike="noStrike" kern="1200" baseline="0" dirty="0" smtClean="0">
                <a:solidFill>
                  <a:schemeClr val="tx1"/>
                </a:solidFill>
                <a:latin typeface="+mn-lt"/>
                <a:ea typeface="+mn-ea"/>
                <a:cs typeface="+mn-cs"/>
              </a:rPr>
              <a:t>usw. Meine eigenen Tage in Gefangenschaft und Folter während der Marcos-Diktatur,</a:t>
            </a:r>
          </a:p>
          <a:p>
            <a:r>
              <a:rPr lang="de-CH" sz="1200" b="0" i="0" u="none" strike="noStrike" kern="1200" baseline="0" dirty="0" smtClean="0">
                <a:solidFill>
                  <a:schemeClr val="tx1"/>
                </a:solidFill>
                <a:latin typeface="+mn-lt"/>
                <a:ea typeface="+mn-ea"/>
                <a:cs typeface="+mn-cs"/>
              </a:rPr>
              <a:t>die ich zusammen mit so vielen anderen überlebt habe, haben eine ganze Gemeinschaft</a:t>
            </a:r>
          </a:p>
          <a:p>
            <a:r>
              <a:rPr lang="de-CH" sz="1200" b="0" i="0" u="none" strike="noStrike" kern="1200" baseline="0" dirty="0" smtClean="0">
                <a:solidFill>
                  <a:schemeClr val="tx1"/>
                </a:solidFill>
                <a:latin typeface="+mn-lt"/>
                <a:ea typeface="+mn-ea"/>
                <a:cs typeface="+mn-cs"/>
              </a:rPr>
              <a:t>von Menschenrechtsverteidiger/innen hervorgebracht, die verstehen, warum es wichtig</a:t>
            </a:r>
          </a:p>
          <a:p>
            <a:r>
              <a:rPr lang="de-CH" sz="1200" b="0" i="0" u="none" strike="noStrike" kern="1200" baseline="0" dirty="0" smtClean="0">
                <a:solidFill>
                  <a:schemeClr val="tx1"/>
                </a:solidFill>
                <a:latin typeface="+mn-lt"/>
                <a:ea typeface="+mn-ea"/>
                <a:cs typeface="+mn-cs"/>
              </a:rPr>
              <a:t>ist zu wissen, worum es hier geht. Daher fühle ich mich verpflichtet, zur Theorie und</a:t>
            </a:r>
          </a:p>
          <a:p>
            <a:r>
              <a:rPr lang="de-CH" sz="1200" b="0" i="0" u="none" strike="noStrike" kern="1200" baseline="0" dirty="0" smtClean="0">
                <a:solidFill>
                  <a:schemeClr val="tx1"/>
                </a:solidFill>
                <a:latin typeface="+mn-lt"/>
                <a:ea typeface="+mn-ea"/>
                <a:cs typeface="+mn-cs"/>
              </a:rPr>
              <a:t>Praxis der Menschenrechte beizutragen, sei es in der Regierung oder auf persönliche r</a:t>
            </a:r>
          </a:p>
          <a:p>
            <a:r>
              <a:rPr lang="de-CH" sz="1200" b="0" i="0" u="none" strike="noStrike" kern="1200" baseline="0" dirty="0" smtClean="0">
                <a:solidFill>
                  <a:schemeClr val="tx1"/>
                </a:solidFill>
                <a:latin typeface="+mn-lt"/>
                <a:ea typeface="+mn-ea"/>
                <a:cs typeface="+mn-cs"/>
              </a:rPr>
              <a:t>Ebene. Die Menschenrechte als nationale Politik sind nach wie vor die beste Lösung,</a:t>
            </a:r>
          </a:p>
          <a:p>
            <a:r>
              <a:rPr lang="de-CH" sz="1200" b="0" i="0" u="none" strike="noStrike" kern="1200" baseline="0" dirty="0" smtClean="0">
                <a:solidFill>
                  <a:schemeClr val="tx1"/>
                </a:solidFill>
                <a:latin typeface="+mn-lt"/>
                <a:ea typeface="+mn-ea"/>
                <a:cs typeface="+mn-cs"/>
              </a:rPr>
              <a:t>um die Bürger/innen eines Landes zu befähigen, sich in Akteur/innen des sozialen Wandels</a:t>
            </a:r>
          </a:p>
          <a:p>
            <a:r>
              <a:rPr lang="de-CH" sz="1200" b="0" i="0" u="none" strike="noStrike" kern="1200" baseline="0" dirty="0" smtClean="0">
                <a:solidFill>
                  <a:schemeClr val="tx1"/>
                </a:solidFill>
                <a:latin typeface="+mn-lt"/>
                <a:ea typeface="+mn-ea"/>
                <a:cs typeface="+mn-cs"/>
              </a:rPr>
              <a:t>zu transformieren.</a:t>
            </a:r>
          </a:p>
          <a:p>
            <a:r>
              <a:rPr lang="de-CH" sz="1200" b="0" i="0" u="none" strike="noStrike" kern="1200" baseline="0" dirty="0" smtClean="0">
                <a:solidFill>
                  <a:schemeClr val="tx1"/>
                </a:solidFill>
                <a:latin typeface="+mn-lt"/>
                <a:ea typeface="+mn-ea"/>
                <a:cs typeface="+mn-cs"/>
              </a:rPr>
              <a:t>Mein Vater lehrte mich die Bedeutung des «Sich-selbst-treu-Bleibens». Das wurde</a:t>
            </a:r>
          </a:p>
          <a:p>
            <a:r>
              <a:rPr lang="de-CH" sz="1200" b="0" i="0" u="none" strike="noStrike" kern="1200" baseline="0" dirty="0" smtClean="0">
                <a:solidFill>
                  <a:schemeClr val="tx1"/>
                </a:solidFill>
                <a:latin typeface="+mn-lt"/>
                <a:ea typeface="+mn-ea"/>
                <a:cs typeface="+mn-cs"/>
              </a:rPr>
              <a:t>durch die Schriften von Rizal, Dostojewski und die Lebenserfahrungen von Gandhi und</a:t>
            </a:r>
          </a:p>
          <a:p>
            <a:r>
              <a:rPr lang="de-CH" sz="1200" b="0" i="0" u="none" strike="noStrike" kern="1200" baseline="0" dirty="0" smtClean="0">
                <a:solidFill>
                  <a:schemeClr val="tx1"/>
                </a:solidFill>
                <a:latin typeface="+mn-lt"/>
                <a:ea typeface="+mn-ea"/>
                <a:cs typeface="+mn-cs"/>
              </a:rPr>
              <a:t>Mandela verstärkt. Kraft geben mir auch die Menschen, die mich lieben und die ich liebe,</a:t>
            </a:r>
          </a:p>
          <a:p>
            <a:r>
              <a:rPr lang="de-CH" sz="1200" b="0" i="0" u="none" strike="noStrike" kern="1200" baseline="0" dirty="0" smtClean="0">
                <a:solidFill>
                  <a:schemeClr val="tx1"/>
                </a:solidFill>
                <a:latin typeface="+mn-lt"/>
                <a:ea typeface="+mn-ea"/>
                <a:cs typeface="+mn-cs"/>
              </a:rPr>
              <a:t>meine Familie einschliesslich meiner Geschwister von der globalen Gemeinschaft und</a:t>
            </a:r>
          </a:p>
          <a:p>
            <a:r>
              <a:rPr lang="de-CH" sz="1200" b="0" i="0" u="none" strike="noStrike" kern="1200" baseline="0" dirty="0" smtClean="0">
                <a:solidFill>
                  <a:schemeClr val="tx1"/>
                </a:solidFill>
                <a:latin typeface="+mn-lt"/>
                <a:ea typeface="+mn-ea"/>
                <a:cs typeface="+mn-cs"/>
              </a:rPr>
              <a:t>die Menschen in der Kirche: Sie haben mir in meinen dunkelsten Stunden Kraft gegeben,</a:t>
            </a:r>
          </a:p>
          <a:p>
            <a:r>
              <a:rPr lang="de-CH" sz="1200" b="0" i="0" u="none" strike="noStrike" kern="1200" baseline="0" dirty="0" smtClean="0">
                <a:solidFill>
                  <a:schemeClr val="tx1"/>
                </a:solidFill>
                <a:latin typeface="+mn-lt"/>
                <a:ea typeface="+mn-ea"/>
                <a:cs typeface="+mn-cs"/>
              </a:rPr>
              <a:t>als ich nicht sicher war, ob ich wegen meines schweren Krebses überleben würde.</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15</a:t>
            </a:fld>
            <a:endParaRPr lang="de-CH"/>
          </a:p>
        </p:txBody>
      </p:sp>
    </p:spTree>
    <p:extLst>
      <p:ext uri="{BB962C8B-B14F-4D97-AF65-F5344CB8AC3E}">
        <p14:creationId xmlns:p14="http://schemas.microsoft.com/office/powerpoint/2010/main" val="82760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Wenn ich mich als Frau der nachhaltigen Landwirtschaft verschrieben habe, dann</a:t>
            </a:r>
          </a:p>
          <a:p>
            <a:r>
              <a:rPr lang="de-CH" sz="1200" b="0" i="0" u="none" strike="noStrike" kern="1200" baseline="0" dirty="0" smtClean="0">
                <a:solidFill>
                  <a:schemeClr val="tx1"/>
                </a:solidFill>
                <a:latin typeface="+mn-lt"/>
                <a:ea typeface="+mn-ea"/>
                <a:cs typeface="+mn-cs"/>
              </a:rPr>
              <a:t>Deshalb, weil es in meiner Gegend sinnvoll ist, ökologisch </a:t>
            </a:r>
            <a:r>
              <a:rPr lang="de-CH" sz="1200" b="0" i="0" u="none" strike="noStrike" kern="1200" baseline="0" dirty="0" err="1" smtClean="0">
                <a:solidFill>
                  <a:schemeClr val="tx1"/>
                </a:solidFill>
                <a:latin typeface="+mn-lt"/>
                <a:ea typeface="+mn-ea"/>
                <a:cs typeface="+mn-cs"/>
              </a:rPr>
              <a:t>anzu</a:t>
            </a:r>
            <a:r>
              <a:rPr lang="de-CH" sz="1200" b="0" i="0" u="none" strike="noStrike" kern="1200" baseline="0" dirty="0" smtClean="0">
                <a:solidFill>
                  <a:schemeClr val="tx1"/>
                </a:solidFill>
                <a:latin typeface="+mn-lt"/>
                <a:ea typeface="+mn-ea"/>
                <a:cs typeface="+mn-cs"/>
              </a:rPr>
              <a:t> bauen. Die andere Motivation</a:t>
            </a:r>
          </a:p>
          <a:p>
            <a:r>
              <a:rPr lang="de-CH" sz="1200" b="0" i="0" u="none" strike="noStrike" kern="1200" baseline="0" dirty="0" smtClean="0">
                <a:solidFill>
                  <a:schemeClr val="tx1"/>
                </a:solidFill>
                <a:latin typeface="+mn-lt"/>
                <a:ea typeface="+mn-ea"/>
                <a:cs typeface="+mn-cs"/>
              </a:rPr>
              <a:t>besteht darin, meinen Schwestern [den anderen Frauen] zu zeigen, dass wir uns</a:t>
            </a:r>
          </a:p>
          <a:p>
            <a:r>
              <a:rPr lang="de-CH" sz="1200" b="0" i="0" u="none" strike="noStrike" kern="1200" baseline="0" dirty="0" smtClean="0">
                <a:solidFill>
                  <a:schemeClr val="tx1"/>
                </a:solidFill>
                <a:latin typeface="+mn-lt"/>
                <a:ea typeface="+mn-ea"/>
                <a:cs typeface="+mn-cs"/>
              </a:rPr>
              <a:t>nicht mehr damit beschäftigen müssen, Pflanzen aus Guinea anzubauen, sondern dass</a:t>
            </a:r>
          </a:p>
          <a:p>
            <a:r>
              <a:rPr lang="de-CH" sz="1200" b="0" i="0" u="none" strike="noStrike" kern="1200" baseline="0" dirty="0" smtClean="0">
                <a:solidFill>
                  <a:schemeClr val="tx1"/>
                </a:solidFill>
                <a:latin typeface="+mn-lt"/>
                <a:ea typeface="+mn-ea"/>
                <a:cs typeface="+mn-cs"/>
              </a:rPr>
              <a:t>wir hier sehr gut lokale Arten wie Mais, Hirse, Reis, </a:t>
            </a:r>
            <a:r>
              <a:rPr lang="de-CH" sz="1200" b="0" i="0" u="none" strike="noStrike" kern="1200" baseline="0" dirty="0" err="1" smtClean="0">
                <a:solidFill>
                  <a:schemeClr val="tx1"/>
                </a:solidFill>
                <a:latin typeface="+mn-lt"/>
                <a:ea typeface="+mn-ea"/>
                <a:cs typeface="+mn-cs"/>
              </a:rPr>
              <a:t>Fonio</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usw</a:t>
            </a:r>
            <a:r>
              <a:rPr lang="de-CH" sz="1200" b="0" i="0" u="none" strike="noStrike" kern="1200" baseline="0" dirty="0" smtClean="0">
                <a:solidFill>
                  <a:schemeClr val="tx1"/>
                </a:solidFill>
                <a:latin typeface="+mn-lt"/>
                <a:ea typeface="+mn-ea"/>
                <a:cs typeface="+mn-cs"/>
              </a:rPr>
              <a:t> . kultivieren können.</a:t>
            </a:r>
          </a:p>
          <a:p>
            <a:r>
              <a:rPr lang="de-CH" sz="1200" b="0" i="0" u="none" strike="noStrike" kern="1200" baseline="0" dirty="0" smtClean="0">
                <a:solidFill>
                  <a:schemeClr val="tx1"/>
                </a:solidFill>
                <a:latin typeface="+mn-lt"/>
                <a:ea typeface="+mn-ea"/>
                <a:cs typeface="+mn-cs"/>
              </a:rPr>
              <a:t>Ich bin auf mein Engagement stolz, weil ich viele Frauen sensibilisieren konnte. Mehr</a:t>
            </a:r>
          </a:p>
          <a:p>
            <a:r>
              <a:rPr lang="de-CH" sz="1200" b="0" i="0" u="none" strike="noStrike" kern="1200" baseline="0" dirty="0" smtClean="0">
                <a:solidFill>
                  <a:schemeClr val="tx1"/>
                </a:solidFill>
                <a:latin typeface="+mn-lt"/>
                <a:ea typeface="+mn-ea"/>
                <a:cs typeface="+mn-cs"/>
              </a:rPr>
              <a:t>noch: In einigen Dörfern, in denen ich arbeite, beschränken sich Frauen nicht mehr bloss</a:t>
            </a:r>
          </a:p>
          <a:p>
            <a:r>
              <a:rPr lang="de-CH" sz="1200" b="0" i="0" u="none" strike="noStrike" kern="1200" baseline="0" dirty="0" smtClean="0">
                <a:solidFill>
                  <a:schemeClr val="tx1"/>
                </a:solidFill>
                <a:latin typeface="+mn-lt"/>
                <a:ea typeface="+mn-ea"/>
                <a:cs typeface="+mn-cs"/>
              </a:rPr>
              <a:t>auf die Schufterei auf dem Familienfeld, sie besitzen jetzt ihre eigenen kleinen Parzellen,</a:t>
            </a:r>
          </a:p>
          <a:p>
            <a:r>
              <a:rPr lang="de-CH" sz="1200" b="0" i="0" u="none" strike="noStrike" kern="1200" baseline="0" dirty="0" smtClean="0">
                <a:solidFill>
                  <a:schemeClr val="tx1"/>
                </a:solidFill>
                <a:latin typeface="+mn-lt"/>
                <a:ea typeface="+mn-ea"/>
                <a:cs typeface="+mn-cs"/>
              </a:rPr>
              <a:t>auf denen sie mit ihrem eigenen Saatgut arbeiten. Das ist für mich eine Quelle des Stolzes,</a:t>
            </a:r>
          </a:p>
          <a:p>
            <a:r>
              <a:rPr lang="de-CH" sz="1200" b="0" i="0" u="none" strike="noStrike" kern="1200" baseline="0" dirty="0" smtClean="0">
                <a:solidFill>
                  <a:schemeClr val="tx1"/>
                </a:solidFill>
                <a:latin typeface="+mn-lt"/>
                <a:ea typeface="+mn-ea"/>
                <a:cs typeface="+mn-cs"/>
              </a:rPr>
              <a:t>denn meine Worte waren nicht umsonst. Ich werde alles für diese Sache geben.</a:t>
            </a:r>
          </a:p>
          <a:p>
            <a:r>
              <a:rPr lang="de-CH" sz="1200" b="0" i="0" u="none" strike="noStrike" kern="1200" baseline="0" dirty="0" smtClean="0">
                <a:solidFill>
                  <a:schemeClr val="tx1"/>
                </a:solidFill>
                <a:latin typeface="+mn-lt"/>
                <a:ea typeface="+mn-ea"/>
                <a:cs typeface="+mn-cs"/>
              </a:rPr>
              <a:t>Mein verstorbener Vater, der die Landwirtschaft liebte, hat mich von frühester Kindheit</a:t>
            </a:r>
          </a:p>
          <a:p>
            <a:r>
              <a:rPr lang="de-CH" sz="1200" b="0" i="0" u="none" strike="noStrike" kern="1200" baseline="0" dirty="0" smtClean="0">
                <a:solidFill>
                  <a:schemeClr val="tx1"/>
                </a:solidFill>
                <a:latin typeface="+mn-lt"/>
                <a:ea typeface="+mn-ea"/>
                <a:cs typeface="+mn-cs"/>
              </a:rPr>
              <a:t>an in Anbautechniken und in der Lagerung von Saatgut geschult. Von ihm wurde ich</a:t>
            </a:r>
          </a:p>
          <a:p>
            <a:r>
              <a:rPr lang="de-CH" sz="1200" b="0" i="0" u="none" strike="noStrike" kern="1200" baseline="0" dirty="0" smtClean="0">
                <a:solidFill>
                  <a:schemeClr val="tx1"/>
                </a:solidFill>
                <a:latin typeface="+mn-lt"/>
                <a:ea typeface="+mn-ea"/>
                <a:cs typeface="+mn-cs"/>
              </a:rPr>
              <a:t>mit diesem Virus angesteckt. Mein Vater soll wissen, dass ich zur Entwicklung meiner</a:t>
            </a:r>
          </a:p>
          <a:p>
            <a:r>
              <a:rPr lang="de-CH" sz="1200" b="0" i="0" u="none" strike="noStrike" kern="1200" baseline="0" dirty="0" smtClean="0">
                <a:solidFill>
                  <a:schemeClr val="tx1"/>
                </a:solidFill>
                <a:latin typeface="+mn-lt"/>
                <a:ea typeface="+mn-ea"/>
                <a:cs typeface="+mn-cs"/>
              </a:rPr>
              <a:t>Gemeinschaft beitrage.</a:t>
            </a:r>
          </a:p>
          <a:p>
            <a:r>
              <a:rPr lang="de-CH" sz="1200" b="0" i="0" u="none" strike="noStrike" kern="1200" baseline="0" dirty="0" smtClean="0">
                <a:solidFill>
                  <a:schemeClr val="tx1"/>
                </a:solidFill>
                <a:latin typeface="+mn-lt"/>
                <a:ea typeface="+mn-ea"/>
                <a:cs typeface="+mn-cs"/>
              </a:rPr>
              <a:t>Den zukünftigen Generationen, meinen Kinder n und Enkel/innen klarzumachen, dass</a:t>
            </a:r>
          </a:p>
          <a:p>
            <a:r>
              <a:rPr lang="de-CH" sz="1200" b="0" i="0" u="none" strike="noStrike" kern="1200" baseline="0" dirty="0" smtClean="0">
                <a:solidFill>
                  <a:schemeClr val="tx1"/>
                </a:solidFill>
                <a:latin typeface="+mn-lt"/>
                <a:ea typeface="+mn-ea"/>
                <a:cs typeface="+mn-cs"/>
              </a:rPr>
              <a:t>die Landwirtschaft ein Beruf, ja eine Berufung ist, das ist meine Mission.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16</a:t>
            </a:fld>
            <a:endParaRPr lang="de-CH"/>
          </a:p>
        </p:txBody>
      </p:sp>
    </p:spTree>
    <p:extLst>
      <p:ext uri="{BB962C8B-B14F-4D97-AF65-F5344CB8AC3E}">
        <p14:creationId xmlns:p14="http://schemas.microsoft.com/office/powerpoint/2010/main" val="323883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Frauen und Volksgemeinschaften sollen ein würdevolles Leben in Freiheit und Autonomie</a:t>
            </a:r>
          </a:p>
          <a:p>
            <a:r>
              <a:rPr lang="de-CH" sz="1200" b="0" i="0" u="none" strike="noStrike" kern="1200" baseline="0" dirty="0" smtClean="0">
                <a:solidFill>
                  <a:schemeClr val="tx1"/>
                </a:solidFill>
                <a:latin typeface="+mn-lt"/>
                <a:ea typeface="+mn-ea"/>
                <a:cs typeface="+mn-cs"/>
              </a:rPr>
              <a:t>führen. Ich helfe mit, den Frieden in meinem Land aufzubauen, und bin stolz darauf,</a:t>
            </a:r>
          </a:p>
          <a:p>
            <a:r>
              <a:rPr lang="de-CH" sz="1200" b="0" i="0" u="none" strike="noStrike" kern="1200" baseline="0" dirty="0" smtClean="0">
                <a:solidFill>
                  <a:schemeClr val="tx1"/>
                </a:solidFill>
                <a:latin typeface="+mn-lt"/>
                <a:ea typeface="+mn-ea"/>
                <a:cs typeface="+mn-cs"/>
              </a:rPr>
              <a:t>dass ich viele Frauen stärken konnte. Ich konnte eine politische Familie aufbauen, die</a:t>
            </a:r>
          </a:p>
          <a:p>
            <a:r>
              <a:rPr lang="de-CH" sz="1200" b="0" i="0" u="none" strike="noStrike" kern="1200" baseline="0" dirty="0" smtClean="0">
                <a:solidFill>
                  <a:schemeClr val="tx1"/>
                </a:solidFill>
                <a:latin typeface="+mn-lt"/>
                <a:ea typeface="+mn-ea"/>
                <a:cs typeface="+mn-cs"/>
              </a:rPr>
              <a:t>für mich wie meine eigene Familie ist.</a:t>
            </a:r>
          </a:p>
          <a:p>
            <a:r>
              <a:rPr lang="de-CH" sz="1200" b="0" i="0" u="none" strike="noStrike" kern="1200" baseline="0" dirty="0" smtClean="0">
                <a:solidFill>
                  <a:schemeClr val="tx1"/>
                </a:solidFill>
                <a:latin typeface="+mn-lt"/>
                <a:ea typeface="+mn-ea"/>
                <a:cs typeface="+mn-cs"/>
              </a:rPr>
              <a:t>Die unzähligen Frauen, allen voran meine Grossmutter und meine Mutter, die unter</a:t>
            </a:r>
          </a:p>
          <a:p>
            <a:r>
              <a:rPr lang="de-CH" sz="1200" b="0" i="0" u="none" strike="noStrike" kern="1200" baseline="0" dirty="0" smtClean="0">
                <a:solidFill>
                  <a:schemeClr val="tx1"/>
                </a:solidFill>
                <a:latin typeface="+mn-lt"/>
                <a:ea typeface="+mn-ea"/>
                <a:cs typeface="+mn-cs"/>
              </a:rPr>
              <a:t>widrigsten Umständen ihr Leben meistern, haben mich beeinflusst. Wegen des Mordes</a:t>
            </a:r>
          </a:p>
          <a:p>
            <a:r>
              <a:rPr lang="de-CH" sz="1200" b="0" i="0" u="none" strike="noStrike" kern="1200" baseline="0" dirty="0" smtClean="0">
                <a:solidFill>
                  <a:schemeClr val="tx1"/>
                </a:solidFill>
                <a:latin typeface="+mn-lt"/>
                <a:ea typeface="+mn-ea"/>
                <a:cs typeface="+mn-cs"/>
              </a:rPr>
              <a:t>an meinem Bruder und der Morde an vielen anderen Menschen habe ich beschlossen,</a:t>
            </a:r>
          </a:p>
          <a:p>
            <a:r>
              <a:rPr lang="de-CH" sz="1200" b="0" i="0" u="none" strike="noStrike" kern="1200" baseline="0" dirty="0" smtClean="0">
                <a:solidFill>
                  <a:schemeClr val="tx1"/>
                </a:solidFill>
                <a:latin typeface="+mn-lt"/>
                <a:ea typeface="+mn-ea"/>
                <a:cs typeface="+mn-cs"/>
              </a:rPr>
              <a:t>das Leben, die Frauenrechte und meine Heimat zu verteidigen. Mein Widerstand</a:t>
            </a:r>
          </a:p>
          <a:p>
            <a:r>
              <a:rPr lang="de-CH" sz="1200" b="0" i="0" u="none" strike="noStrike" kern="1200" baseline="0" dirty="0" smtClean="0">
                <a:solidFill>
                  <a:schemeClr val="tx1"/>
                </a:solidFill>
                <a:latin typeface="+mn-lt"/>
                <a:ea typeface="+mn-ea"/>
                <a:cs typeface="+mn-cs"/>
              </a:rPr>
              <a:t>war ein wichtiger Impuls für die Frauenbewegung. Dort wurde ich als Führungskraft und</a:t>
            </a:r>
          </a:p>
          <a:p>
            <a:r>
              <a:rPr lang="de-CH" sz="1200" b="0" i="0" u="none" strike="noStrike" kern="1200" baseline="0" dirty="0" smtClean="0">
                <a:solidFill>
                  <a:schemeClr val="tx1"/>
                </a:solidFill>
                <a:latin typeface="+mn-lt"/>
                <a:ea typeface="+mn-ea"/>
                <a:cs typeface="+mn-cs"/>
              </a:rPr>
              <a:t>Verteidigerin der Menschenrechte ausgebildet. Meine Beharrlichkeit und meine Überzeugung</a:t>
            </a:r>
          </a:p>
          <a:p>
            <a:r>
              <a:rPr lang="de-CH" sz="1200" b="0" i="0" u="none" strike="noStrike" kern="1200" baseline="0" dirty="0" smtClean="0">
                <a:solidFill>
                  <a:schemeClr val="tx1"/>
                </a:solidFill>
                <a:latin typeface="+mn-lt"/>
                <a:ea typeface="+mn-ea"/>
                <a:cs typeface="+mn-cs"/>
              </a:rPr>
              <a:t>geben mir die Kraft, mich täglich dafür einzusetzen.</a:t>
            </a:r>
          </a:p>
          <a:p>
            <a:r>
              <a:rPr lang="de-CH" sz="1200" b="0" i="0" u="none" strike="noStrike" kern="1200" baseline="0" dirty="0" smtClean="0">
                <a:solidFill>
                  <a:schemeClr val="tx1"/>
                </a:solidFill>
                <a:latin typeface="+mn-lt"/>
                <a:ea typeface="+mn-ea"/>
                <a:cs typeface="+mn-cs"/>
              </a:rPr>
              <a:t>Ich wünsche mir ein Land, das Ungleichheit aufgrund sozialer Herkunft oder Geschlecht</a:t>
            </a:r>
          </a:p>
          <a:p>
            <a:r>
              <a:rPr lang="de-CH" sz="1200" b="0" i="0" u="none" strike="noStrike" kern="1200" baseline="0" dirty="0" smtClean="0">
                <a:solidFill>
                  <a:schemeClr val="tx1"/>
                </a:solidFill>
                <a:latin typeface="+mn-lt"/>
                <a:ea typeface="+mn-ea"/>
                <a:cs typeface="+mn-cs"/>
              </a:rPr>
              <a:t>nicht zulässt; eine gerechte Welt ohne Kriege und Gewalt gegen Frauen.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17</a:t>
            </a:fld>
            <a:endParaRPr lang="de-CH"/>
          </a:p>
        </p:txBody>
      </p:sp>
    </p:spTree>
    <p:extLst>
      <p:ext uri="{BB962C8B-B14F-4D97-AF65-F5344CB8AC3E}">
        <p14:creationId xmlns:p14="http://schemas.microsoft.com/office/powerpoint/2010/main" val="2083615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wurde von einer Stiefmutter aufgezogen und habe viele Widrigkeiten erlebt. Ich</a:t>
            </a:r>
          </a:p>
          <a:p>
            <a:r>
              <a:rPr lang="de-CH" sz="1200" b="0" i="0" u="none" strike="noStrike" kern="1200" baseline="0" dirty="0" smtClean="0">
                <a:solidFill>
                  <a:schemeClr val="tx1"/>
                </a:solidFill>
                <a:latin typeface="+mn-lt"/>
                <a:ea typeface="+mn-ea"/>
                <a:cs typeface="+mn-cs"/>
              </a:rPr>
              <a:t>Betete dafür, in Zukunft ein besser es Leben zu haben. Nachdem ich aus der Mittel -</a:t>
            </a:r>
          </a:p>
          <a:p>
            <a:r>
              <a:rPr lang="de-CH" sz="1200" b="0" i="0" u="none" strike="noStrike" kern="1200" baseline="0" dirty="0" smtClean="0">
                <a:solidFill>
                  <a:schemeClr val="tx1"/>
                </a:solidFill>
                <a:latin typeface="+mn-lt"/>
                <a:ea typeface="+mn-ea"/>
                <a:cs typeface="+mn-cs"/>
              </a:rPr>
              <a:t>schule austreten musste, schlug ich mich mit Gelegenheitsjobs durch. Eine Ehe schien</a:t>
            </a:r>
          </a:p>
          <a:p>
            <a:r>
              <a:rPr lang="de-CH" sz="1200" b="0" i="0" u="none" strike="noStrike" kern="1200" baseline="0" dirty="0" smtClean="0">
                <a:solidFill>
                  <a:schemeClr val="tx1"/>
                </a:solidFill>
                <a:latin typeface="+mn-lt"/>
                <a:ea typeface="+mn-ea"/>
                <a:cs typeface="+mn-cs"/>
              </a:rPr>
              <a:t>mir damals eine bessere Option. Bald realisierte ich jedoch, dass dies auch kein Bett</a:t>
            </a:r>
          </a:p>
          <a:p>
            <a:r>
              <a:rPr lang="de-CH" sz="1200" b="0" i="0" u="none" strike="noStrike" kern="1200" baseline="0" dirty="0" smtClean="0">
                <a:solidFill>
                  <a:schemeClr val="tx1"/>
                </a:solidFill>
                <a:latin typeface="+mn-lt"/>
                <a:ea typeface="+mn-ea"/>
                <a:cs typeface="+mn-cs"/>
              </a:rPr>
              <a:t>aus Rosen war. Zwei junge Menschen, die mit dem Leben zu kämpfen haben, das</a:t>
            </a:r>
          </a:p>
          <a:p>
            <a:r>
              <a:rPr lang="de-CH" sz="1200" b="0" i="0" u="none" strike="noStrike" kern="1200" baseline="0" dirty="0" smtClean="0">
                <a:solidFill>
                  <a:schemeClr val="tx1"/>
                </a:solidFill>
                <a:latin typeface="+mn-lt"/>
                <a:ea typeface="+mn-ea"/>
                <a:cs typeface="+mn-cs"/>
              </a:rPr>
              <a:t>war nicht einfach. Da trat meine Schwiegermutter Mama Joyce in die Lücke einer</a:t>
            </a:r>
          </a:p>
          <a:p>
            <a:r>
              <a:rPr lang="de-CH" sz="1200" b="0" i="0" u="none" strike="noStrike" kern="1200" baseline="0" dirty="0" smtClean="0">
                <a:solidFill>
                  <a:schemeClr val="tx1"/>
                </a:solidFill>
                <a:latin typeface="+mn-lt"/>
                <a:ea typeface="+mn-ea"/>
                <a:cs typeface="+mn-cs"/>
              </a:rPr>
              <a:t>echten Mutter und wurde meine Beschützerin und Mentorin. Als dann die Chance kam,</a:t>
            </a:r>
          </a:p>
          <a:p>
            <a:r>
              <a:rPr lang="de-CH" sz="1200" b="0" i="0" u="none" strike="noStrike" kern="1200" baseline="0" dirty="0" smtClean="0">
                <a:solidFill>
                  <a:schemeClr val="tx1"/>
                </a:solidFill>
                <a:latin typeface="+mn-lt"/>
                <a:ea typeface="+mn-ea"/>
                <a:cs typeface="+mn-cs"/>
              </a:rPr>
              <a:t>eine Ausbildung als Küchenofen-Handwerkerin zu machen, ermutigte mich Mama</a:t>
            </a:r>
          </a:p>
          <a:p>
            <a:r>
              <a:rPr lang="de-CH" sz="1200" b="0" i="0" u="none" strike="noStrike" kern="1200" baseline="0" dirty="0" smtClean="0">
                <a:solidFill>
                  <a:schemeClr val="tx1"/>
                </a:solidFill>
                <a:latin typeface="+mn-lt"/>
                <a:ea typeface="+mn-ea"/>
                <a:cs typeface="+mn-cs"/>
              </a:rPr>
              <a:t>Joyce. Danach baute ich fünf Öfen. Bald realisierte mein Mann, dass ich viel mehr Geld</a:t>
            </a:r>
          </a:p>
          <a:p>
            <a:r>
              <a:rPr lang="de-CH" sz="1200" b="0" i="0" u="none" strike="noStrike" kern="1200" baseline="0" dirty="0" smtClean="0">
                <a:solidFill>
                  <a:schemeClr val="tx1"/>
                </a:solidFill>
                <a:latin typeface="+mn-lt"/>
                <a:ea typeface="+mn-ea"/>
                <a:cs typeface="+mn-cs"/>
              </a:rPr>
              <a:t>als früher damit verdiente. So begleitete er mich als mein Gelegenheitsarbeiter. Das war</a:t>
            </a:r>
          </a:p>
          <a:p>
            <a:r>
              <a:rPr lang="de-CH" sz="1200" b="0" i="0" u="none" strike="noStrike" kern="1200" baseline="0" dirty="0" smtClean="0">
                <a:solidFill>
                  <a:schemeClr val="tx1"/>
                </a:solidFill>
                <a:latin typeface="+mn-lt"/>
                <a:ea typeface="+mn-ea"/>
                <a:cs typeface="+mn-cs"/>
              </a:rPr>
              <a:t>der Wendepunkt für uns als Familie. Mein Mann wurde auch Küchenofen-Handwerker.</a:t>
            </a:r>
          </a:p>
          <a:p>
            <a:r>
              <a:rPr lang="de-CH" sz="1200" b="0" i="0" u="none" strike="noStrike" kern="1200" baseline="0" dirty="0" smtClean="0">
                <a:solidFill>
                  <a:schemeClr val="tx1"/>
                </a:solidFill>
                <a:latin typeface="+mn-lt"/>
                <a:ea typeface="+mn-ea"/>
                <a:cs typeface="+mn-cs"/>
              </a:rPr>
              <a:t>Meine Energie ziehe ich aus der Freude der Ofennutzer/innen. Und daraus, dass mein</a:t>
            </a:r>
          </a:p>
          <a:p>
            <a:r>
              <a:rPr lang="de-CH" sz="1200" b="0" i="0" u="none" strike="noStrike" kern="1200" baseline="0" dirty="0" smtClean="0">
                <a:solidFill>
                  <a:schemeClr val="tx1"/>
                </a:solidFill>
                <a:latin typeface="+mn-lt"/>
                <a:ea typeface="+mn-ea"/>
                <a:cs typeface="+mn-cs"/>
              </a:rPr>
              <a:t>Mann meine Arbeit akzeptiert und mich darin unterstützt. Ich wünsche meinen Kindern</a:t>
            </a:r>
          </a:p>
          <a:p>
            <a:r>
              <a:rPr lang="de-CH" sz="1200" b="0" i="0" u="none" strike="noStrike" kern="1200" baseline="0" dirty="0" smtClean="0">
                <a:solidFill>
                  <a:schemeClr val="tx1"/>
                </a:solidFill>
                <a:latin typeface="+mn-lt"/>
                <a:ea typeface="+mn-ea"/>
                <a:cs typeface="+mn-cs"/>
              </a:rPr>
              <a:t>eine bessere Zukunft mit erschwinglicher und sauberer Energie für alle Haushalte. Ich</a:t>
            </a:r>
          </a:p>
          <a:p>
            <a:r>
              <a:rPr lang="de-CH" sz="1200" b="0" i="0" u="none" strike="noStrike" kern="1200" baseline="0" dirty="0" smtClean="0">
                <a:solidFill>
                  <a:schemeClr val="tx1"/>
                </a:solidFill>
                <a:latin typeface="+mn-lt"/>
                <a:ea typeface="+mn-ea"/>
                <a:cs typeface="+mn-cs"/>
              </a:rPr>
              <a:t>fühle mich verpflichtet, Gott zu dienen und bei dem, was ich tue, mein Bestes zu geben.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18</a:t>
            </a:fld>
            <a:endParaRPr lang="de-CH"/>
          </a:p>
        </p:txBody>
      </p:sp>
    </p:spTree>
    <p:extLst>
      <p:ext uri="{BB962C8B-B14F-4D97-AF65-F5344CB8AC3E}">
        <p14:creationId xmlns:p14="http://schemas.microsoft.com/office/powerpoint/2010/main" val="243597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Schon von meiner Mutter habe ich gelernt, dass es möglich ist, in vermeintlichen Widersprüchen </a:t>
            </a:r>
          </a:p>
          <a:p>
            <a:r>
              <a:rPr lang="de-CH" sz="1200" b="0" i="0" u="none" strike="noStrike" kern="1200" baseline="0" dirty="0" smtClean="0">
                <a:solidFill>
                  <a:schemeClr val="tx1"/>
                </a:solidFill>
                <a:latin typeface="+mn-lt"/>
                <a:ea typeface="+mn-ea"/>
                <a:cs typeface="+mn-cs"/>
              </a:rPr>
              <a:t>zu leben – denn sie war eine bekannte Musikerin und gleichzeitig begeisterte Hausfrau. </a:t>
            </a:r>
          </a:p>
          <a:p>
            <a:r>
              <a:rPr lang="de-CH" sz="1200" b="0" i="0" u="none" strike="noStrike" kern="1200" baseline="0" dirty="0" smtClean="0">
                <a:solidFill>
                  <a:schemeClr val="tx1"/>
                </a:solidFill>
                <a:latin typeface="+mn-lt"/>
                <a:ea typeface="+mn-ea"/>
                <a:cs typeface="+mn-cs"/>
              </a:rPr>
              <a:t>Ich orientiere mich am politischen Denken von Hannah Arendt. Vor allem an</a:t>
            </a:r>
          </a:p>
          <a:p>
            <a:r>
              <a:rPr lang="de-CH" sz="1200" b="0" i="0" u="none" strike="noStrike" kern="1200" baseline="0" dirty="0" smtClean="0">
                <a:solidFill>
                  <a:schemeClr val="tx1"/>
                </a:solidFill>
                <a:latin typeface="+mn-lt"/>
                <a:ea typeface="+mn-ea"/>
                <a:cs typeface="+mn-cs"/>
              </a:rPr>
              <a:t>der Einsicht, dass wir alle geburtlich sind, das heisst: frei und abhängig zugleich, und:</a:t>
            </a:r>
          </a:p>
          <a:p>
            <a:r>
              <a:rPr lang="de-CH" sz="1200" b="0" i="0" u="none" strike="noStrike" kern="1200" baseline="0" dirty="0" smtClean="0">
                <a:solidFill>
                  <a:schemeClr val="tx1"/>
                </a:solidFill>
                <a:latin typeface="+mn-lt"/>
                <a:ea typeface="+mn-ea"/>
                <a:cs typeface="+mn-cs"/>
              </a:rPr>
              <a:t>einmalig. Das Leben gelingt dann am besten, wenn jede das tut, was sie am besten kann</a:t>
            </a:r>
          </a:p>
          <a:p>
            <a:r>
              <a:rPr lang="de-CH" sz="1200" b="0" i="0" u="none" strike="noStrike" kern="1200" baseline="0" dirty="0" smtClean="0">
                <a:solidFill>
                  <a:schemeClr val="tx1"/>
                </a:solidFill>
                <a:latin typeface="+mn-lt"/>
                <a:ea typeface="+mn-ea"/>
                <a:cs typeface="+mn-cs"/>
              </a:rPr>
              <a:t>und was sie am liebsten tut. Und dann vernetzen wir uns klug miteinander.</a:t>
            </a:r>
          </a:p>
          <a:p>
            <a:r>
              <a:rPr lang="de-CH" sz="1200" b="0" i="0" u="none" strike="noStrike" kern="1200" baseline="0" dirty="0" smtClean="0">
                <a:solidFill>
                  <a:schemeClr val="tx1"/>
                </a:solidFill>
                <a:latin typeface="+mn-lt"/>
                <a:ea typeface="+mn-ea"/>
                <a:cs typeface="+mn-cs"/>
              </a:rPr>
              <a:t>Ich setze mich dafür ein, dass die Ökonomie weltweit zu ihrem Kerngeschäft zurückkehrt:</a:t>
            </a:r>
          </a:p>
          <a:p>
            <a:r>
              <a:rPr lang="de-CH" sz="1200" b="0" i="0" u="none" strike="noStrike" kern="1200" baseline="0" dirty="0" smtClean="0">
                <a:solidFill>
                  <a:schemeClr val="tx1"/>
                </a:solidFill>
                <a:latin typeface="+mn-lt"/>
                <a:ea typeface="+mn-ea"/>
                <a:cs typeface="+mn-cs"/>
              </a:rPr>
              <a:t>zur Befriedigung menschlicher Bedürfnisse. Statt nur um Geld und Profite zu kreisen.</a:t>
            </a:r>
          </a:p>
          <a:p>
            <a:r>
              <a:rPr lang="de-CH" sz="1200" b="0" i="0" u="none" strike="noStrike" kern="1200" baseline="0" dirty="0" smtClean="0">
                <a:solidFill>
                  <a:schemeClr val="tx1"/>
                </a:solidFill>
                <a:latin typeface="+mn-lt"/>
                <a:ea typeface="+mn-ea"/>
                <a:cs typeface="+mn-cs"/>
              </a:rPr>
              <a:t>Ein wichtiger Schritt in diese Richtung ist die Anerkennung der unbezahlten Care-Arbeit,</a:t>
            </a:r>
          </a:p>
          <a:p>
            <a:r>
              <a:rPr lang="de-CH" sz="1200" b="0" i="0" u="none" strike="noStrike" kern="1200" baseline="0" dirty="0" smtClean="0">
                <a:solidFill>
                  <a:schemeClr val="tx1"/>
                </a:solidFill>
                <a:latin typeface="+mn-lt"/>
                <a:ea typeface="+mn-ea"/>
                <a:cs typeface="+mn-cs"/>
              </a:rPr>
              <a:t>die vor allem Frauen in Privathaushalten täglich leisten. Dabei sind auch die Kirchen</a:t>
            </a:r>
          </a:p>
          <a:p>
            <a:r>
              <a:rPr lang="de-CH" sz="1200" b="0" i="0" u="none" strike="noStrike" kern="1200" baseline="0" dirty="0" smtClean="0">
                <a:solidFill>
                  <a:schemeClr val="tx1"/>
                </a:solidFill>
                <a:latin typeface="+mn-lt"/>
                <a:ea typeface="+mn-ea"/>
                <a:cs typeface="+mn-cs"/>
              </a:rPr>
              <a:t>gefordert:</a:t>
            </a:r>
          </a:p>
          <a:p>
            <a:r>
              <a:rPr lang="de-CH" sz="1200" b="0" i="0" u="none" strike="noStrike" kern="1200" baseline="0" dirty="0" smtClean="0">
                <a:solidFill>
                  <a:schemeClr val="tx1"/>
                </a:solidFill>
                <a:latin typeface="+mn-lt"/>
                <a:ea typeface="+mn-ea"/>
                <a:cs typeface="+mn-cs"/>
              </a:rPr>
              <a:t>Sie könnten den Menschen endlich ausdrücklich sagen, dass Gott kein «Herr»</a:t>
            </a:r>
          </a:p>
          <a:p>
            <a:r>
              <a:rPr lang="de-CH" sz="1200" b="0" i="0" u="none" strike="noStrike" kern="1200" baseline="0" dirty="0" smtClean="0">
                <a:solidFill>
                  <a:schemeClr val="tx1"/>
                </a:solidFill>
                <a:latin typeface="+mn-lt"/>
                <a:ea typeface="+mn-ea"/>
                <a:cs typeface="+mn-cs"/>
              </a:rPr>
              <a:t>ist, sondern das unerforschliche Gute um uns herum und zwischen uns.</a:t>
            </a:r>
          </a:p>
          <a:p>
            <a:r>
              <a:rPr lang="de-CH" sz="1200" b="0" i="0" u="none" strike="noStrike" kern="1200" baseline="0" dirty="0" smtClean="0">
                <a:solidFill>
                  <a:schemeClr val="tx1"/>
                </a:solidFill>
                <a:latin typeface="+mn-lt"/>
                <a:ea typeface="+mn-ea"/>
                <a:cs typeface="+mn-cs"/>
              </a:rPr>
              <a:t>Für die Zukunft wünsche ich mir, dass das wunderbar farbige Zusammenleben auf</a:t>
            </a:r>
          </a:p>
          <a:p>
            <a:r>
              <a:rPr lang="de-CH" sz="1200" b="0" i="0" u="none" strike="noStrike" kern="1200" baseline="0" dirty="0" smtClean="0">
                <a:solidFill>
                  <a:schemeClr val="tx1"/>
                </a:solidFill>
                <a:latin typeface="+mn-lt"/>
                <a:ea typeface="+mn-ea"/>
                <a:cs typeface="+mn-cs"/>
              </a:rPr>
              <a:t>dem zerbrechlichen und grosszügigen Planeten Erde immer besser gelingt.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19</a:t>
            </a:fld>
            <a:endParaRPr lang="de-CH"/>
          </a:p>
        </p:txBody>
      </p:sp>
    </p:spTree>
    <p:extLst>
      <p:ext uri="{BB962C8B-B14F-4D97-AF65-F5344CB8AC3E}">
        <p14:creationId xmlns:p14="http://schemas.microsoft.com/office/powerpoint/2010/main" val="259022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kämpfe für die Frauen auf dem Land und für die Ernährungssouveränität. Denn</a:t>
            </a:r>
          </a:p>
          <a:p>
            <a:r>
              <a:rPr lang="de-CH" sz="1200" b="0" i="0" u="none" strike="noStrike" kern="1200" baseline="0" dirty="0" smtClean="0">
                <a:solidFill>
                  <a:schemeClr val="tx1"/>
                </a:solidFill>
                <a:latin typeface="+mn-lt"/>
                <a:ea typeface="+mn-ea"/>
                <a:cs typeface="+mn-cs"/>
              </a:rPr>
              <a:t>trotz ihres starken Beitrags zum Wohl von Familien und der Gesellschaft wird ihr Einsatz</a:t>
            </a:r>
          </a:p>
          <a:p>
            <a:r>
              <a:rPr lang="de-CH" sz="1200" b="0" i="0" u="none" strike="noStrike" kern="1200" baseline="0" dirty="0" smtClean="0">
                <a:solidFill>
                  <a:schemeClr val="tx1"/>
                </a:solidFill>
                <a:latin typeface="+mn-lt"/>
                <a:ea typeface="+mn-ea"/>
                <a:cs typeface="+mn-cs"/>
              </a:rPr>
              <a:t>nicht anerkannt. Sie müssen sich ständig wehren, dass ihnen ihr Land nicht weggenommen</a:t>
            </a:r>
          </a:p>
          <a:p>
            <a:r>
              <a:rPr lang="de-CH" sz="1200" b="0" i="0" u="none" strike="noStrike" kern="1200" baseline="0" dirty="0" smtClean="0">
                <a:solidFill>
                  <a:schemeClr val="tx1"/>
                </a:solidFill>
                <a:latin typeface="+mn-lt"/>
                <a:ea typeface="+mn-ea"/>
                <a:cs typeface="+mn-cs"/>
              </a:rPr>
              <a:t>wird, mit dem sie die Grundbedürfnisse ihr er Familien sicherstellen können.</a:t>
            </a:r>
          </a:p>
          <a:p>
            <a:r>
              <a:rPr lang="de-CH" sz="1200" b="0" i="0" u="none" strike="noStrike" kern="1200" baseline="0" dirty="0" smtClean="0">
                <a:solidFill>
                  <a:schemeClr val="tx1"/>
                </a:solidFill>
                <a:latin typeface="+mn-lt"/>
                <a:ea typeface="+mn-ea"/>
                <a:cs typeface="+mn-cs"/>
              </a:rPr>
              <a:t>Doch ich bin stolz auf die Veränderungen, die wir in den letzten Jahren erreichen</a:t>
            </a:r>
          </a:p>
          <a:p>
            <a:r>
              <a:rPr lang="de-CH" sz="1200" b="0" i="0" u="none" strike="noStrike" kern="1200" baseline="0" dirty="0" smtClean="0">
                <a:solidFill>
                  <a:schemeClr val="tx1"/>
                </a:solidFill>
                <a:latin typeface="+mn-lt"/>
                <a:ea typeface="+mn-ea"/>
                <a:cs typeface="+mn-cs"/>
              </a:rPr>
              <a:t>konnten. Wir konnten die Frauen auf dem Land stärken. Dies zeigt sich durch eine grössere</a:t>
            </a:r>
          </a:p>
          <a:p>
            <a:r>
              <a:rPr lang="de-CH" sz="1200" b="0" i="0" u="none" strike="noStrike" kern="1200" baseline="0" dirty="0" smtClean="0">
                <a:solidFill>
                  <a:schemeClr val="tx1"/>
                </a:solidFill>
                <a:latin typeface="+mn-lt"/>
                <a:ea typeface="+mn-ea"/>
                <a:cs typeface="+mn-cs"/>
              </a:rPr>
              <a:t>Unabhängigkeit bzgl. der Nahrungsmittelproduktion, aber auch durch eine Steigerung</a:t>
            </a:r>
          </a:p>
          <a:p>
            <a:r>
              <a:rPr lang="de-CH" sz="1200" b="0" i="0" u="none" strike="noStrike" kern="1200" baseline="0" dirty="0" smtClean="0">
                <a:solidFill>
                  <a:schemeClr val="tx1"/>
                </a:solidFill>
                <a:latin typeface="+mn-lt"/>
                <a:ea typeface="+mn-ea"/>
                <a:cs typeface="+mn-cs"/>
              </a:rPr>
              <a:t>des Selbstvertrauens der Frauen, mit denen wir arbeiten. Man sieht eine individuelle</a:t>
            </a:r>
          </a:p>
          <a:p>
            <a:r>
              <a:rPr lang="de-CH" sz="1200" b="0" i="0" u="none" strike="noStrike" kern="1200" baseline="0" dirty="0" smtClean="0">
                <a:solidFill>
                  <a:schemeClr val="tx1"/>
                </a:solidFill>
                <a:latin typeface="+mn-lt"/>
                <a:ea typeface="+mn-ea"/>
                <a:cs typeface="+mn-cs"/>
              </a:rPr>
              <a:t>wie auch eine kollektive Entwicklung. Die Frauen sind nun stärker in Entscheidungen</a:t>
            </a:r>
          </a:p>
          <a:p>
            <a:r>
              <a:rPr lang="de-CH" sz="1200" b="0" i="0" u="none" strike="noStrike" kern="1200" baseline="0" dirty="0" smtClean="0">
                <a:solidFill>
                  <a:schemeClr val="tx1"/>
                </a:solidFill>
                <a:latin typeface="+mn-lt"/>
                <a:ea typeface="+mn-ea"/>
                <a:cs typeface="+mn-cs"/>
              </a:rPr>
              <a:t>bezüglich der Familie wie auch der gesamten Gemeinschaft einbezogen. Wenn die</a:t>
            </a:r>
          </a:p>
          <a:p>
            <a:r>
              <a:rPr lang="de-CH" sz="1200" b="0" i="0" u="none" strike="noStrike" kern="1200" baseline="0" dirty="0" smtClean="0">
                <a:solidFill>
                  <a:schemeClr val="tx1"/>
                </a:solidFill>
                <a:latin typeface="+mn-lt"/>
                <a:ea typeface="+mn-ea"/>
                <a:cs typeface="+mn-cs"/>
              </a:rPr>
              <a:t>Frauen ihre Rechte kennen, sich engagieren, dann kann sich eine Situation schnell ändern.</a:t>
            </a:r>
          </a:p>
          <a:p>
            <a:r>
              <a:rPr lang="de-CH" sz="1200" b="0" i="0" u="none" strike="noStrike" kern="1200" baseline="0" dirty="0" smtClean="0">
                <a:solidFill>
                  <a:schemeClr val="tx1"/>
                </a:solidFill>
                <a:latin typeface="+mn-lt"/>
                <a:ea typeface="+mn-ea"/>
                <a:cs typeface="+mn-cs"/>
              </a:rPr>
              <a:t>Das gemeinsame Engagement mit den Frauen gibt mir Kraft und zeigt, dass</a:t>
            </a:r>
          </a:p>
          <a:p>
            <a:r>
              <a:rPr lang="de-CH" sz="1200" b="0" i="0" u="none" strike="noStrike" kern="1200" baseline="0" dirty="0" smtClean="0">
                <a:solidFill>
                  <a:schemeClr val="tx1"/>
                </a:solidFill>
                <a:latin typeface="+mn-lt"/>
                <a:ea typeface="+mn-ea"/>
                <a:cs typeface="+mn-cs"/>
              </a:rPr>
              <a:t>wir zusammen etwas verändern können. Eine Veränderung zu einer besseren Welt mit</a:t>
            </a:r>
          </a:p>
          <a:p>
            <a:r>
              <a:rPr lang="de-CH" sz="1200" b="0" i="0" u="none" strike="noStrike" kern="1200" baseline="0" dirty="0" smtClean="0">
                <a:solidFill>
                  <a:schemeClr val="tx1"/>
                </a:solidFill>
                <a:latin typeface="+mn-lt"/>
                <a:ea typeface="+mn-ea"/>
                <a:cs typeface="+mn-cs"/>
              </a:rPr>
              <a:t>geschützter Umwelt, sozialem Frieden und kultureller Vielfalt – in der auch die afrikanischen</a:t>
            </a:r>
          </a:p>
          <a:p>
            <a:r>
              <a:rPr lang="de-CH" sz="1200" b="0" i="0" u="none" strike="noStrike" kern="1200" baseline="0" dirty="0" smtClean="0">
                <a:solidFill>
                  <a:schemeClr val="tx1"/>
                </a:solidFill>
                <a:latin typeface="+mn-lt"/>
                <a:ea typeface="+mn-ea"/>
                <a:cs typeface="+mn-cs"/>
              </a:rPr>
              <a:t>Werte erhalten bleiben.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a:t>
            </a:fld>
            <a:endParaRPr lang="de-CH"/>
          </a:p>
        </p:txBody>
      </p:sp>
    </p:spTree>
    <p:extLst>
      <p:ext uri="{BB962C8B-B14F-4D97-AF65-F5344CB8AC3E}">
        <p14:creationId xmlns:p14="http://schemas.microsoft.com/office/powerpoint/2010/main" val="2708332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Mein Engagement widmet sich der Befreiung des Maya-Volkes in Guatemala, damit sich</a:t>
            </a:r>
          </a:p>
          <a:p>
            <a:r>
              <a:rPr lang="de-CH" sz="1200" b="0" i="0" u="none" strike="noStrike" kern="1200" baseline="0" dirty="0" smtClean="0">
                <a:solidFill>
                  <a:schemeClr val="tx1"/>
                </a:solidFill>
                <a:latin typeface="+mn-lt"/>
                <a:ea typeface="+mn-ea"/>
                <a:cs typeface="+mn-cs"/>
              </a:rPr>
              <a:t>dessen Situation der Unterdrückung und der historischen Ausgrenzung verbessert.</a:t>
            </a:r>
          </a:p>
          <a:p>
            <a:r>
              <a:rPr lang="de-CH" sz="1200" b="0" i="0" u="none" strike="noStrike" kern="1200" baseline="0" dirty="0" smtClean="0">
                <a:solidFill>
                  <a:schemeClr val="tx1"/>
                </a:solidFill>
                <a:latin typeface="+mn-lt"/>
                <a:ea typeface="+mn-ea"/>
                <a:cs typeface="+mn-cs"/>
              </a:rPr>
              <a:t>Meine Grosseltern haben mich dabei stark beeinflusst. Sie lehrten mich, das Leben, die</a:t>
            </a:r>
          </a:p>
          <a:p>
            <a:r>
              <a:rPr lang="de-CH" sz="1200" b="0" i="0" u="none" strike="noStrike" kern="1200" baseline="0" dirty="0" smtClean="0">
                <a:solidFill>
                  <a:schemeClr val="tx1"/>
                </a:solidFill>
                <a:latin typeface="+mn-lt"/>
                <a:ea typeface="+mn-ea"/>
                <a:cs typeface="+mn-cs"/>
              </a:rPr>
              <a:t>Pflanzen, Tiere und Menschen zu respektieren. Ich bin aus ihnen heraus geboren.</a:t>
            </a:r>
          </a:p>
          <a:p>
            <a:r>
              <a:rPr lang="de-CH" sz="1200" b="0" i="0" u="none" strike="noStrike" kern="1200" baseline="0" dirty="0" smtClean="0">
                <a:solidFill>
                  <a:schemeClr val="tx1"/>
                </a:solidFill>
                <a:latin typeface="+mn-lt"/>
                <a:ea typeface="+mn-ea"/>
                <a:cs typeface="+mn-cs"/>
              </a:rPr>
              <a:t>Aber auch der Tod von Familienangehörigen im bewaffneten Bürgerkrieg hat mich</a:t>
            </a:r>
          </a:p>
          <a:p>
            <a:r>
              <a:rPr lang="de-CH" sz="1200" b="0" i="0" u="none" strike="noStrike" kern="1200" baseline="0" dirty="0" smtClean="0">
                <a:solidFill>
                  <a:schemeClr val="tx1"/>
                </a:solidFill>
                <a:latin typeface="+mn-lt"/>
                <a:ea typeface="+mn-ea"/>
                <a:cs typeface="+mn-cs"/>
              </a:rPr>
              <a:t>geprägt. Und letztlich hat mir ein Seminar über die Identität der Maya die Augen für</a:t>
            </a:r>
          </a:p>
          <a:p>
            <a:r>
              <a:rPr lang="de-CH" sz="1200" b="0" i="0" u="none" strike="noStrike" kern="1200" baseline="0" dirty="0" smtClean="0">
                <a:solidFill>
                  <a:schemeClr val="tx1"/>
                </a:solidFill>
                <a:latin typeface="+mn-lt"/>
                <a:ea typeface="+mn-ea"/>
                <a:cs typeface="+mn-cs"/>
              </a:rPr>
              <a:t>unsere Realität geöffnet. In diesem Seminar bin ich aus meiner Lähmung aufgewacht,</a:t>
            </a:r>
          </a:p>
          <a:p>
            <a:r>
              <a:rPr lang="de-CH" sz="1200" b="0" i="0" u="none" strike="noStrike" kern="1200" baseline="0" dirty="0" smtClean="0">
                <a:solidFill>
                  <a:schemeClr val="tx1"/>
                </a:solidFill>
                <a:latin typeface="+mn-lt"/>
                <a:ea typeface="+mn-ea"/>
                <a:cs typeface="+mn-cs"/>
              </a:rPr>
              <a:t>in welche ich durch den Krieg geraten war. Heute bin ich stolz, dass wir in einigen</a:t>
            </a:r>
          </a:p>
          <a:p>
            <a:r>
              <a:rPr lang="de-CH" sz="1200" b="0" i="0" u="none" strike="noStrike" kern="1200" baseline="0" dirty="0" smtClean="0">
                <a:solidFill>
                  <a:schemeClr val="tx1"/>
                </a:solidFill>
                <a:latin typeface="+mn-lt"/>
                <a:ea typeface="+mn-ea"/>
                <a:cs typeface="+mn-cs"/>
              </a:rPr>
              <a:t>Maya-Gemeinschaften die Identität stärken konnten. Dies nicht zuletzt auch durch</a:t>
            </a:r>
          </a:p>
          <a:p>
            <a:r>
              <a:rPr lang="de-CH" sz="1200" b="0" i="0" u="none" strike="noStrike" kern="1200" baseline="0" dirty="0" smtClean="0">
                <a:solidFill>
                  <a:schemeClr val="tx1"/>
                </a:solidFill>
                <a:latin typeface="+mn-lt"/>
                <a:ea typeface="+mn-ea"/>
                <a:cs typeface="+mn-cs"/>
              </a:rPr>
              <a:t>Politische Bildung von jungen und älter en spirituellen Maya-Führungspersönlichkeiten.</a:t>
            </a:r>
          </a:p>
          <a:p>
            <a:r>
              <a:rPr lang="de-CH" sz="1200" b="0" i="0" u="none" strike="noStrike" kern="1200" baseline="0" dirty="0" smtClean="0">
                <a:solidFill>
                  <a:schemeClr val="tx1"/>
                </a:solidFill>
                <a:latin typeface="+mn-lt"/>
                <a:ea typeface="+mn-ea"/>
                <a:cs typeface="+mn-cs"/>
              </a:rPr>
              <a:t>Die Kraft, die ich heute in mir spüre, nährt sich aus dem Kennen meiner Wurzeln</a:t>
            </a:r>
          </a:p>
          <a:p>
            <a:r>
              <a:rPr lang="de-CH" sz="1200" b="0" i="0" u="none" strike="noStrike" kern="1200" baseline="0" dirty="0" smtClean="0">
                <a:solidFill>
                  <a:schemeClr val="tx1"/>
                </a:solidFill>
                <a:latin typeface="+mn-lt"/>
                <a:ea typeface="+mn-ea"/>
                <a:cs typeface="+mn-cs"/>
              </a:rPr>
              <a:t>als Maya-Frau. Ich habe verstanden, woher meine kosmische Energie kommt:</a:t>
            </a:r>
          </a:p>
          <a:p>
            <a:r>
              <a:rPr lang="de-CH" sz="1200" b="0" i="0" u="none" strike="noStrike" kern="1200" baseline="0" dirty="0" smtClean="0">
                <a:solidFill>
                  <a:schemeClr val="tx1"/>
                </a:solidFill>
                <a:latin typeface="+mn-lt"/>
                <a:ea typeface="+mn-ea"/>
                <a:cs typeface="+mn-cs"/>
              </a:rPr>
              <a:t>Ich nehme meine Kraft aus den </a:t>
            </a:r>
            <a:r>
              <a:rPr lang="de-CH" sz="1200" b="0" i="0" u="none" strike="noStrike" kern="1200" baseline="0" dirty="0" err="1" smtClean="0">
                <a:solidFill>
                  <a:schemeClr val="tx1"/>
                </a:solidFill>
                <a:latin typeface="+mn-lt"/>
                <a:ea typeface="+mn-ea"/>
                <a:cs typeface="+mn-cs"/>
              </a:rPr>
              <a:t>Nahuales</a:t>
            </a:r>
            <a:r>
              <a:rPr lang="de-CH" sz="1200" b="0" i="0" u="none" strike="noStrike" kern="1200" baseline="0" dirty="0" smtClean="0">
                <a:solidFill>
                  <a:schemeClr val="tx1"/>
                </a:solidFill>
                <a:latin typeface="+mn-lt"/>
                <a:ea typeface="+mn-ea"/>
                <a:cs typeface="+mn-cs"/>
              </a:rPr>
              <a:t> [identitätsstiftende Tageszeichen aus dem</a:t>
            </a:r>
          </a:p>
          <a:p>
            <a:r>
              <a:rPr lang="de-CH" sz="1200" b="0" i="0" u="none" strike="noStrike" kern="1200" baseline="0" dirty="0" smtClean="0">
                <a:solidFill>
                  <a:schemeClr val="tx1"/>
                </a:solidFill>
                <a:latin typeface="+mn-lt"/>
                <a:ea typeface="+mn-ea"/>
                <a:cs typeface="+mn-cs"/>
              </a:rPr>
              <a:t>Maya-Kalender], Teil der Maya-</a:t>
            </a:r>
            <a:r>
              <a:rPr lang="de-CH" sz="1200" b="0" i="0" u="none" strike="noStrike" kern="1200" baseline="0" dirty="0" err="1" smtClean="0">
                <a:solidFill>
                  <a:schemeClr val="tx1"/>
                </a:solidFill>
                <a:latin typeface="+mn-lt"/>
                <a:ea typeface="+mn-ea"/>
                <a:cs typeface="+mn-cs"/>
              </a:rPr>
              <a:t>Kosmovision</a:t>
            </a:r>
            <a:r>
              <a:rPr lang="de-CH" sz="1200" b="0" i="0" u="none" strike="noStrike" kern="1200" baseline="0" dirty="0" smtClean="0">
                <a:solidFill>
                  <a:schemeClr val="tx1"/>
                </a:solidFill>
                <a:latin typeface="+mn-lt"/>
                <a:ea typeface="+mn-ea"/>
                <a:cs typeface="+mn-cs"/>
              </a:rPr>
              <a: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20</a:t>
            </a:fld>
            <a:endParaRPr lang="de-CH"/>
          </a:p>
        </p:txBody>
      </p:sp>
    </p:spTree>
    <p:extLst>
      <p:ext uri="{BB962C8B-B14F-4D97-AF65-F5344CB8AC3E}">
        <p14:creationId xmlns:p14="http://schemas.microsoft.com/office/powerpoint/2010/main" val="3545730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engagiere mich für Arbeitnehmerinnen in der Bekleidungsindustrie, die an ihrem</a:t>
            </a:r>
          </a:p>
          <a:p>
            <a:r>
              <a:rPr lang="de-CH" sz="1200" b="0" i="0" u="none" strike="noStrike" kern="1200" baseline="0" dirty="0" smtClean="0">
                <a:solidFill>
                  <a:schemeClr val="tx1"/>
                </a:solidFill>
                <a:latin typeface="+mn-lt"/>
                <a:ea typeface="+mn-ea"/>
                <a:cs typeface="+mn-cs"/>
              </a:rPr>
              <a:t>Arbeitsplatz Gewalt und Belästigungen ausgeliefert sind. In einigen Fabriken in</a:t>
            </a:r>
          </a:p>
          <a:p>
            <a:r>
              <a:rPr lang="de-CH" sz="1200" b="0" i="0" u="none" strike="noStrike" kern="1200" baseline="0" dirty="0" smtClean="0">
                <a:solidFill>
                  <a:schemeClr val="tx1"/>
                </a:solidFill>
                <a:latin typeface="+mn-lt"/>
                <a:ea typeface="+mn-ea"/>
                <a:cs typeface="+mn-cs"/>
              </a:rPr>
              <a:t>Bangladesch ist es gelungen, ein Beschwerdesystem aufzubauen, bei dem sich die</a:t>
            </a:r>
          </a:p>
          <a:p>
            <a:r>
              <a:rPr lang="de-CH" sz="1200" b="0" i="0" u="none" strike="noStrike" kern="1200" baseline="0" dirty="0" smtClean="0">
                <a:solidFill>
                  <a:schemeClr val="tx1"/>
                </a:solidFill>
                <a:latin typeface="+mn-lt"/>
                <a:ea typeface="+mn-ea"/>
                <a:cs typeface="+mn-cs"/>
              </a:rPr>
              <a:t>Frauen an eine unabhängige Stelle wenden können, um gewalttätige Übergriffe</a:t>
            </a:r>
          </a:p>
          <a:p>
            <a:r>
              <a:rPr lang="de-CH" sz="1200" b="0" i="0" u="none" strike="noStrike" kern="1200" baseline="0" dirty="0" smtClean="0">
                <a:solidFill>
                  <a:schemeClr val="tx1"/>
                </a:solidFill>
                <a:latin typeface="+mn-lt"/>
                <a:ea typeface="+mn-ea"/>
                <a:cs typeface="+mn-cs"/>
              </a:rPr>
              <a:t>und Belästigungen anzuzeigen.</a:t>
            </a:r>
          </a:p>
          <a:p>
            <a:r>
              <a:rPr lang="de-CH" sz="1200" b="0" i="0" u="none" strike="noStrike" kern="1200" baseline="0" dirty="0" smtClean="0">
                <a:solidFill>
                  <a:schemeClr val="tx1"/>
                </a:solidFill>
                <a:latin typeface="+mn-lt"/>
                <a:ea typeface="+mn-ea"/>
                <a:cs typeface="+mn-cs"/>
              </a:rPr>
              <a:t>Wenn ein Beschwerdefall gelöst wurde oder junge Mädchen lächeln, wenn sie in</a:t>
            </a:r>
          </a:p>
          <a:p>
            <a:r>
              <a:rPr lang="de-CH" sz="1200" b="0" i="0" u="none" strike="noStrike" kern="1200" baseline="0" dirty="0" smtClean="0">
                <a:solidFill>
                  <a:schemeClr val="tx1"/>
                </a:solidFill>
                <a:latin typeface="+mn-lt"/>
                <a:ea typeface="+mn-ea"/>
                <a:cs typeface="+mn-cs"/>
              </a:rPr>
              <a:t>unseren Workshops etwas gelernt haben, gibt mir das Energie. Jede Erfolgsgeschichte</a:t>
            </a:r>
          </a:p>
          <a:p>
            <a:r>
              <a:rPr lang="de-CH" sz="1200" b="0" i="0" u="none" strike="noStrike" kern="1200" baseline="0" dirty="0" smtClean="0">
                <a:solidFill>
                  <a:schemeClr val="tx1"/>
                </a:solidFill>
                <a:latin typeface="+mn-lt"/>
                <a:ea typeface="+mn-ea"/>
                <a:cs typeface="+mn-cs"/>
              </a:rPr>
              <a:t>ist ein Schritt nach vorne.</a:t>
            </a:r>
          </a:p>
          <a:p>
            <a:r>
              <a:rPr lang="de-CH" sz="1200" b="0" i="0" u="none" strike="noStrike" kern="1200" baseline="0" dirty="0" smtClean="0">
                <a:solidFill>
                  <a:schemeClr val="tx1"/>
                </a:solidFill>
                <a:latin typeface="+mn-lt"/>
                <a:ea typeface="+mn-ea"/>
                <a:cs typeface="+mn-cs"/>
              </a:rPr>
              <a:t>Ein Schlüsselerlebnis für mein heutiges Engagement war das Gespräch mit einer</a:t>
            </a:r>
          </a:p>
          <a:p>
            <a:r>
              <a:rPr lang="de-CH" sz="1200" b="0" i="0" u="none" strike="noStrike" kern="1200" baseline="0" dirty="0" smtClean="0">
                <a:solidFill>
                  <a:schemeClr val="tx1"/>
                </a:solidFill>
                <a:latin typeface="+mn-lt"/>
                <a:ea typeface="+mn-ea"/>
                <a:cs typeface="+mn-cs"/>
              </a:rPr>
              <a:t>Frau in Bangladesch, die sagte: «Ich möchte mein Bestes tun, um meine Kinder</a:t>
            </a:r>
          </a:p>
          <a:p>
            <a:r>
              <a:rPr lang="de-CH" sz="1200" b="0" i="0" u="none" strike="noStrike" kern="1200" baseline="0" dirty="0" smtClean="0">
                <a:solidFill>
                  <a:schemeClr val="tx1"/>
                </a:solidFill>
                <a:latin typeface="+mn-lt"/>
                <a:ea typeface="+mn-ea"/>
                <a:cs typeface="+mn-cs"/>
              </a:rPr>
              <a:t>zu unterstützen, damit sie später nicht wie ich in Kleiderfabriken schuften müssen.»</a:t>
            </a:r>
          </a:p>
          <a:p>
            <a:r>
              <a:rPr lang="de-CH" sz="1200" b="0" i="0" u="none" strike="noStrike" kern="1200" baseline="0" dirty="0" smtClean="0">
                <a:solidFill>
                  <a:schemeClr val="tx1"/>
                </a:solidFill>
                <a:latin typeface="+mn-lt"/>
                <a:ea typeface="+mn-ea"/>
                <a:cs typeface="+mn-cs"/>
              </a:rPr>
              <a:t>Ich wünsche mir eine respektvolle Umgebung für alle Menschen, gleich welcher</a:t>
            </a:r>
          </a:p>
          <a:p>
            <a:r>
              <a:rPr lang="de-CH" sz="1200" b="0" i="0" u="none" strike="noStrike" kern="1200" baseline="0" dirty="0" smtClean="0">
                <a:solidFill>
                  <a:schemeClr val="tx1"/>
                </a:solidFill>
                <a:latin typeface="+mn-lt"/>
                <a:ea typeface="+mn-ea"/>
                <a:cs typeface="+mn-cs"/>
              </a:rPr>
              <a:t>Ethnie, Geschlecht oder Religion, und für die Tiere und die Natur.</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21</a:t>
            </a:fld>
            <a:endParaRPr lang="de-CH"/>
          </a:p>
        </p:txBody>
      </p:sp>
    </p:spTree>
    <p:extLst>
      <p:ext uri="{BB962C8B-B14F-4D97-AF65-F5344CB8AC3E}">
        <p14:creationId xmlns:p14="http://schemas.microsoft.com/office/powerpoint/2010/main" val="3742217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dafür ein, dass die jungen Frauen nicht mehr unter derart ausbeuterischen</a:t>
            </a:r>
          </a:p>
          <a:p>
            <a:r>
              <a:rPr lang="de-CH" sz="1200" b="0" i="0" u="none" strike="noStrike" kern="1200" baseline="0" dirty="0" smtClean="0">
                <a:solidFill>
                  <a:schemeClr val="tx1"/>
                </a:solidFill>
                <a:latin typeface="+mn-lt"/>
                <a:ea typeface="+mn-ea"/>
                <a:cs typeface="+mn-cs"/>
              </a:rPr>
              <a:t>Bedingungen in den Spinnereien arbeiten müssen. Ich bin auch stolz darauf, mitgeholfen</a:t>
            </a:r>
          </a:p>
          <a:p>
            <a:r>
              <a:rPr lang="de-CH" sz="1200" b="0" i="0" u="none" strike="noStrike" kern="1200" baseline="0" dirty="0" smtClean="0">
                <a:solidFill>
                  <a:schemeClr val="tx1"/>
                </a:solidFill>
                <a:latin typeface="+mn-lt"/>
                <a:ea typeface="+mn-ea"/>
                <a:cs typeface="+mn-cs"/>
              </a:rPr>
              <a:t>zu haben, in unseren Gemeinden Sparaktivitäten zu initiieren, damit die Familien im</a:t>
            </a:r>
          </a:p>
          <a:p>
            <a:r>
              <a:rPr lang="de-CH" sz="1200" b="0" i="0" u="none" strike="noStrike" kern="1200" baseline="0" dirty="0" smtClean="0">
                <a:solidFill>
                  <a:schemeClr val="tx1"/>
                </a:solidFill>
                <a:latin typeface="+mn-lt"/>
                <a:ea typeface="+mn-ea"/>
                <a:cs typeface="+mn-cs"/>
              </a:rPr>
              <a:t>Notfall interne Kredite beantragen können. Damit haben wir in unserer Gemeinde eine</a:t>
            </a:r>
          </a:p>
          <a:p>
            <a:r>
              <a:rPr lang="de-CH" sz="1200" b="0" i="0" u="none" strike="noStrike" kern="1200" baseline="0" dirty="0" smtClean="0">
                <a:solidFill>
                  <a:schemeClr val="tx1"/>
                </a:solidFill>
                <a:latin typeface="+mn-lt"/>
                <a:ea typeface="+mn-ea"/>
                <a:cs typeface="+mn-cs"/>
              </a:rPr>
              <a:t>Einheit geschaffen, die uns ein gutes Leben und den Zugang zu alter nativen Lebensgrundlagen</a:t>
            </a:r>
          </a:p>
          <a:p>
            <a:r>
              <a:rPr lang="de-CH" sz="1200" b="0" i="0" u="none" strike="noStrike" kern="1200" baseline="0" dirty="0" smtClean="0">
                <a:solidFill>
                  <a:schemeClr val="tx1"/>
                </a:solidFill>
                <a:latin typeface="+mn-lt"/>
                <a:ea typeface="+mn-ea"/>
                <a:cs typeface="+mn-cs"/>
              </a:rPr>
              <a:t>ermöglicht.</a:t>
            </a:r>
          </a:p>
          <a:p>
            <a:r>
              <a:rPr lang="de-CH" sz="1200" b="0" i="0" u="none" strike="noStrike" kern="1200" baseline="0" dirty="0" smtClean="0">
                <a:solidFill>
                  <a:schemeClr val="tx1"/>
                </a:solidFill>
                <a:latin typeface="+mn-lt"/>
                <a:ea typeface="+mn-ea"/>
                <a:cs typeface="+mn-cs"/>
              </a:rPr>
              <a:t>Der Koordinator </a:t>
            </a:r>
            <a:r>
              <a:rPr lang="de-CH" sz="1200" b="0" i="0" u="none" strike="noStrike" kern="1200" baseline="0" dirty="0" err="1" smtClean="0">
                <a:solidFill>
                  <a:schemeClr val="tx1"/>
                </a:solidFill>
                <a:latin typeface="+mn-lt"/>
                <a:ea typeface="+mn-ea"/>
                <a:cs typeface="+mn-cs"/>
              </a:rPr>
              <a:t>Nagarathnam</a:t>
            </a:r>
            <a:r>
              <a:rPr lang="de-CH" sz="1200" b="0" i="0" u="none" strike="noStrike" kern="1200" baseline="0" dirty="0" smtClean="0">
                <a:solidFill>
                  <a:schemeClr val="tx1"/>
                </a:solidFill>
                <a:latin typeface="+mn-lt"/>
                <a:ea typeface="+mn-ea"/>
                <a:cs typeface="+mn-cs"/>
              </a:rPr>
              <a:t> hat mich durch seinen Mut motiviert, mich selbst zu</a:t>
            </a:r>
          </a:p>
          <a:p>
            <a:r>
              <a:rPr lang="de-CH" sz="1200" b="0" i="0" u="none" strike="noStrike" kern="1200" baseline="0" dirty="0" smtClean="0">
                <a:solidFill>
                  <a:schemeClr val="tx1"/>
                </a:solidFill>
                <a:latin typeface="+mn-lt"/>
                <a:ea typeface="+mn-ea"/>
                <a:cs typeface="+mn-cs"/>
              </a:rPr>
              <a:t>engagieren. Doch auch meine eigene Geschichte hat mich dazu gebracht, den anderen</a:t>
            </a:r>
          </a:p>
          <a:p>
            <a:r>
              <a:rPr lang="de-CH" sz="1200" b="0" i="0" u="none" strike="noStrike" kern="1200" baseline="0" dirty="0" smtClean="0">
                <a:solidFill>
                  <a:schemeClr val="tx1"/>
                </a:solidFill>
                <a:latin typeface="+mn-lt"/>
                <a:ea typeface="+mn-ea"/>
                <a:cs typeface="+mn-cs"/>
              </a:rPr>
              <a:t>Frauen in meiner Gemeinde zu helfen. Denn ich bin einst selbst Opfer dieser Arbeitsbedingungen</a:t>
            </a:r>
          </a:p>
          <a:p>
            <a:r>
              <a:rPr lang="de-CH" sz="1200" b="0" i="0" u="none" strike="noStrike" kern="1200" baseline="0" dirty="0" smtClean="0">
                <a:solidFill>
                  <a:schemeClr val="tx1"/>
                </a:solidFill>
                <a:latin typeface="+mn-lt"/>
                <a:ea typeface="+mn-ea"/>
                <a:cs typeface="+mn-cs"/>
              </a:rPr>
              <a:t>in der Spinnerei geworden. Wegen starker Blutungen musste man mir</a:t>
            </a:r>
          </a:p>
          <a:p>
            <a:r>
              <a:rPr lang="de-CH" sz="1200" b="0" i="0" u="none" strike="noStrike" kern="1200" baseline="0" dirty="0" smtClean="0">
                <a:solidFill>
                  <a:schemeClr val="tx1"/>
                </a:solidFill>
                <a:latin typeface="+mn-lt"/>
                <a:ea typeface="+mn-ea"/>
                <a:cs typeface="+mn-cs"/>
              </a:rPr>
              <a:t>meine Gebärmutter entfernen. Daraufhin hat mich mein Mann im Stich gelassen. Er kam</a:t>
            </a:r>
          </a:p>
          <a:p>
            <a:r>
              <a:rPr lang="de-CH" sz="1200" b="0" i="0" u="none" strike="noStrike" kern="1200" baseline="0" dirty="0" smtClean="0">
                <a:solidFill>
                  <a:schemeClr val="tx1"/>
                </a:solidFill>
                <a:latin typeface="+mn-lt"/>
                <a:ea typeface="+mn-ea"/>
                <a:cs typeface="+mn-cs"/>
              </a:rPr>
              <a:t>mit meiner Situation nicht klar. Diese Erfahrung hat mich dazu gebracht, andere Frauen</a:t>
            </a:r>
          </a:p>
          <a:p>
            <a:r>
              <a:rPr lang="de-CH" sz="1200" b="0" i="0" u="none" strike="noStrike" kern="1200" baseline="0" dirty="0" smtClean="0">
                <a:solidFill>
                  <a:schemeClr val="tx1"/>
                </a:solidFill>
                <a:latin typeface="+mn-lt"/>
                <a:ea typeface="+mn-ea"/>
                <a:cs typeface="+mn-cs"/>
              </a:rPr>
              <a:t>zu unterstützen, sodass sie nicht mit einem ähnlichen Schicksal konfrontiert werden.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22</a:t>
            </a:fld>
            <a:endParaRPr lang="de-CH"/>
          </a:p>
        </p:txBody>
      </p:sp>
    </p:spTree>
    <p:extLst>
      <p:ext uri="{BB962C8B-B14F-4D97-AF65-F5344CB8AC3E}">
        <p14:creationId xmlns:p14="http://schemas.microsoft.com/office/powerpoint/2010/main" val="2339303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wurde zur Zeit der Militärdiktatur von Suharto in Indonesien geboren. Mein Vater</a:t>
            </a:r>
          </a:p>
          <a:p>
            <a:r>
              <a:rPr lang="de-CH" sz="1200" b="0" i="0" u="none" strike="noStrike" kern="1200" baseline="0" dirty="0" smtClean="0">
                <a:solidFill>
                  <a:schemeClr val="tx1"/>
                </a:solidFill>
                <a:latin typeface="+mn-lt"/>
                <a:ea typeface="+mn-ea"/>
                <a:cs typeface="+mn-cs"/>
              </a:rPr>
              <a:t>war selber ein Menschenrechtsaktivist. Er stellte unser Haus für Versammlungen</a:t>
            </a:r>
          </a:p>
          <a:p>
            <a:r>
              <a:rPr lang="de-CH" sz="1200" b="0" i="0" u="none" strike="noStrike" kern="1200" baseline="0" dirty="0" smtClean="0">
                <a:solidFill>
                  <a:schemeClr val="tx1"/>
                </a:solidFill>
                <a:latin typeface="+mn-lt"/>
                <a:ea typeface="+mn-ea"/>
                <a:cs typeface="+mn-cs"/>
              </a:rPr>
              <a:t>zur Verfügung. So hörte ich schon von klein auf von den vielen Ungerechtigkeiten. Das</a:t>
            </a:r>
          </a:p>
          <a:p>
            <a:r>
              <a:rPr lang="de-CH" sz="1200" b="0" i="0" u="none" strike="noStrike" kern="1200" baseline="0" dirty="0" smtClean="0">
                <a:solidFill>
                  <a:schemeClr val="tx1"/>
                </a:solidFill>
                <a:latin typeface="+mn-lt"/>
                <a:ea typeface="+mn-ea"/>
                <a:cs typeface="+mn-cs"/>
              </a:rPr>
              <a:t>Engagement erbte ich dann auch von meinem Vater. Während meiner Studienzeit</a:t>
            </a:r>
          </a:p>
          <a:p>
            <a:r>
              <a:rPr lang="de-CH" sz="1200" b="0" i="0" u="none" strike="noStrike" kern="1200" baseline="0" dirty="0" smtClean="0">
                <a:solidFill>
                  <a:schemeClr val="tx1"/>
                </a:solidFill>
                <a:latin typeface="+mn-lt"/>
                <a:ea typeface="+mn-ea"/>
                <a:cs typeface="+mn-cs"/>
              </a:rPr>
              <a:t>schloss ich mich einer Studentenorganisation an und engagierte mich bei der NGO </a:t>
            </a:r>
            <a:r>
              <a:rPr lang="de-CH" sz="1200" b="0" i="0" u="none" strike="noStrike" kern="1200" baseline="0" dirty="0" err="1" smtClean="0">
                <a:solidFill>
                  <a:schemeClr val="tx1"/>
                </a:solidFill>
                <a:latin typeface="+mn-lt"/>
                <a:ea typeface="+mn-ea"/>
                <a:cs typeface="+mn-cs"/>
              </a:rPr>
              <a:t>Walhi</a:t>
            </a:r>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als Freiwillige, für die ich nun arbeiten darf.</a:t>
            </a:r>
          </a:p>
          <a:p>
            <a:r>
              <a:rPr lang="de-CH" sz="1200" b="0" i="0" u="none" strike="noStrike" kern="1200" baseline="0" dirty="0" smtClean="0">
                <a:solidFill>
                  <a:schemeClr val="tx1"/>
                </a:solidFill>
                <a:latin typeface="+mn-lt"/>
                <a:ea typeface="+mn-ea"/>
                <a:cs typeface="+mn-cs"/>
              </a:rPr>
              <a:t>Wir Menschen haben alle die gleichen Rechte – egal, wo und wie wir leben. Ein Teil</a:t>
            </a:r>
          </a:p>
          <a:p>
            <a:r>
              <a:rPr lang="de-CH" sz="1200" b="0" i="0" u="none" strike="noStrike" kern="1200" baseline="0" dirty="0" smtClean="0">
                <a:solidFill>
                  <a:schemeClr val="tx1"/>
                </a:solidFill>
                <a:latin typeface="+mn-lt"/>
                <a:ea typeface="+mn-ea"/>
                <a:cs typeface="+mn-cs"/>
              </a:rPr>
              <a:t>meiner Arbeit ist, diese Rechte für Opfer von Menschenrechtsverletzungen einzufordern.</a:t>
            </a:r>
          </a:p>
          <a:p>
            <a:r>
              <a:rPr lang="de-CH" sz="1200" b="0" i="0" u="none" strike="noStrike" kern="1200" baseline="0" dirty="0" smtClean="0">
                <a:solidFill>
                  <a:schemeClr val="tx1"/>
                </a:solidFill>
                <a:latin typeface="+mn-lt"/>
                <a:ea typeface="+mn-ea"/>
                <a:cs typeface="+mn-cs"/>
              </a:rPr>
              <a:t>Wir müssen sie verteidigen und für sie kämpfen. Jedes Mal, wenn wir einen Erfolg verbuchen</a:t>
            </a:r>
          </a:p>
          <a:p>
            <a:r>
              <a:rPr lang="de-CH" sz="1200" b="0" i="0" u="none" strike="noStrike" kern="1200" baseline="0" dirty="0" smtClean="0">
                <a:solidFill>
                  <a:schemeClr val="tx1"/>
                </a:solidFill>
                <a:latin typeface="+mn-lt"/>
                <a:ea typeface="+mn-ea"/>
                <a:cs typeface="+mn-cs"/>
              </a:rPr>
              <a:t>können, macht mich das stolz. Es gibt mir Kraft, an der Seite dieser Menschen</a:t>
            </a:r>
          </a:p>
          <a:p>
            <a:r>
              <a:rPr lang="de-CH" sz="1200" b="0" i="0" u="none" strike="noStrike" kern="1200" baseline="0" dirty="0" smtClean="0">
                <a:solidFill>
                  <a:schemeClr val="tx1"/>
                </a:solidFill>
                <a:latin typeface="+mn-lt"/>
                <a:ea typeface="+mn-ea"/>
                <a:cs typeface="+mn-cs"/>
              </a:rPr>
              <a:t>kämpfen zu dürfen, denn sie sind so stark, wie ich es niemals sein werde. Jedes Mal,</a:t>
            </a:r>
          </a:p>
          <a:p>
            <a:r>
              <a:rPr lang="de-CH" sz="1200" b="0" i="0" u="none" strike="noStrike" kern="1200" baseline="0" dirty="0" smtClean="0">
                <a:solidFill>
                  <a:schemeClr val="tx1"/>
                </a:solidFill>
                <a:latin typeface="+mn-lt"/>
                <a:ea typeface="+mn-ea"/>
                <a:cs typeface="+mn-cs"/>
              </a:rPr>
              <a:t>wenn ich sie sehe und treffe, wird meine Batterie aufgeladen. Diese Energie setze ich</a:t>
            </a:r>
          </a:p>
          <a:p>
            <a:r>
              <a:rPr lang="de-CH" sz="1200" b="0" i="0" u="none" strike="noStrike" kern="1200" baseline="0" dirty="0" smtClean="0">
                <a:solidFill>
                  <a:schemeClr val="tx1"/>
                </a:solidFill>
                <a:latin typeface="+mn-lt"/>
                <a:ea typeface="+mn-ea"/>
                <a:cs typeface="+mn-cs"/>
              </a:rPr>
              <a:t>dann wieder ein – für soziale Gerechtigkeit und den Schutz der Umwelt. Ich glaube fest</a:t>
            </a:r>
          </a:p>
          <a:p>
            <a:r>
              <a:rPr lang="de-CH" sz="1200" b="0" i="0" u="none" strike="noStrike" kern="1200" baseline="0" dirty="0" smtClean="0">
                <a:solidFill>
                  <a:schemeClr val="tx1"/>
                </a:solidFill>
                <a:latin typeface="+mn-lt"/>
                <a:ea typeface="+mn-ea"/>
                <a:cs typeface="+mn-cs"/>
              </a:rPr>
              <a:t>daran, dass die Zukunft besser wird.</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23</a:t>
            </a:fld>
            <a:endParaRPr lang="de-CH"/>
          </a:p>
        </p:txBody>
      </p:sp>
    </p:spTree>
    <p:extLst>
      <p:ext uri="{BB962C8B-B14F-4D97-AF65-F5344CB8AC3E}">
        <p14:creationId xmlns:p14="http://schemas.microsoft.com/office/powerpoint/2010/main" val="3610043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bin in einer engagierten und humanistischen Familie aufgewachsen. Frauen aus dem</a:t>
            </a:r>
          </a:p>
          <a:p>
            <a:r>
              <a:rPr lang="de-CH" sz="1200" b="0" i="0" u="none" strike="noStrike" kern="1200" baseline="0" dirty="0" smtClean="0">
                <a:solidFill>
                  <a:schemeClr val="tx1"/>
                </a:solidFill>
                <a:latin typeface="+mn-lt"/>
                <a:ea typeface="+mn-ea"/>
                <a:cs typeface="+mn-cs"/>
              </a:rPr>
              <a:t>Norden und dem Süden, verschiedene Schriftsteller/innen aus unterschiedlichen Kulturen</a:t>
            </a:r>
          </a:p>
          <a:p>
            <a:r>
              <a:rPr lang="de-CH" sz="1200" b="0" i="0" u="none" strike="noStrike" kern="1200" baseline="0" dirty="0" smtClean="0">
                <a:solidFill>
                  <a:schemeClr val="tx1"/>
                </a:solidFill>
                <a:latin typeface="+mn-lt"/>
                <a:ea typeface="+mn-ea"/>
                <a:cs typeface="+mn-cs"/>
              </a:rPr>
              <a:t>haben mich geprägt. Auf Haiti, während des Regimes von Baby Doc, erlebte ich</a:t>
            </a:r>
          </a:p>
          <a:p>
            <a:r>
              <a:rPr lang="de-CH" sz="1200" b="0" i="0" u="none" strike="noStrike" kern="1200" baseline="0" dirty="0" smtClean="0">
                <a:solidFill>
                  <a:schemeClr val="tx1"/>
                </a:solidFill>
                <a:latin typeface="+mn-lt"/>
                <a:ea typeface="+mn-ea"/>
                <a:cs typeface="+mn-cs"/>
              </a:rPr>
              <a:t>eine «</a:t>
            </a:r>
            <a:r>
              <a:rPr lang="de-CH" sz="1200" b="0" i="0" u="none" strike="noStrike" kern="1200" baseline="0" dirty="0" err="1" smtClean="0">
                <a:solidFill>
                  <a:schemeClr val="tx1"/>
                </a:solidFill>
                <a:latin typeface="+mn-lt"/>
                <a:ea typeface="+mn-ea"/>
                <a:cs typeface="+mn-cs"/>
              </a:rPr>
              <a:t>vente</a:t>
            </a:r>
            <a:r>
              <a:rPr lang="de-CH" sz="1200" b="0" i="0" u="none" strike="noStrike" kern="1200" baseline="0" dirty="0" smtClean="0">
                <a:solidFill>
                  <a:schemeClr val="tx1"/>
                </a:solidFill>
                <a:latin typeface="+mn-lt"/>
                <a:ea typeface="+mn-ea"/>
                <a:cs typeface="+mn-cs"/>
              </a:rPr>
              <a:t> des </a:t>
            </a:r>
            <a:r>
              <a:rPr lang="de-CH" sz="1200" b="0" i="0" u="none" strike="noStrike" kern="1200" baseline="0" dirty="0" err="1" smtClean="0">
                <a:solidFill>
                  <a:schemeClr val="tx1"/>
                </a:solidFill>
                <a:latin typeface="+mn-lt"/>
                <a:ea typeface="+mn-ea"/>
                <a:cs typeface="+mn-cs"/>
              </a:rPr>
              <a:t>esclaves</a:t>
            </a:r>
            <a:r>
              <a:rPr lang="de-CH" sz="1200" b="0" i="0" u="none" strike="noStrike" kern="1200" baseline="0" dirty="0" smtClean="0">
                <a:solidFill>
                  <a:schemeClr val="tx1"/>
                </a:solidFill>
                <a:latin typeface="+mn-lt"/>
                <a:ea typeface="+mn-ea"/>
                <a:cs typeface="+mn-cs"/>
              </a:rPr>
              <a:t>». Eines Abends wurden vor meinen Augen 20 junge Menschen</a:t>
            </a:r>
          </a:p>
          <a:p>
            <a:r>
              <a:rPr lang="de-CH" sz="1200" b="0" i="0" u="none" strike="noStrike" kern="1200" baseline="0" dirty="0" smtClean="0">
                <a:solidFill>
                  <a:schemeClr val="tx1"/>
                </a:solidFill>
                <a:latin typeface="+mn-lt"/>
                <a:ea typeface="+mn-ea"/>
                <a:cs typeface="+mn-cs"/>
              </a:rPr>
              <a:t>getötet, die hungrig waren und für ein besseres Leben und ein Stück Brot demonstrierten.</a:t>
            </a:r>
          </a:p>
          <a:p>
            <a:r>
              <a:rPr lang="de-CH" sz="1200" b="0" i="0" u="none" strike="noStrike" kern="1200" baseline="0" dirty="0" smtClean="0">
                <a:solidFill>
                  <a:schemeClr val="tx1"/>
                </a:solidFill>
                <a:latin typeface="+mn-lt"/>
                <a:ea typeface="+mn-ea"/>
                <a:cs typeface="+mn-cs"/>
              </a:rPr>
              <a:t>In diesem Moment wurde mir klar, dass mein Leben dazu dienen würde, die ökonomischen,</a:t>
            </a:r>
          </a:p>
          <a:p>
            <a:r>
              <a:rPr lang="de-CH" sz="1200" b="0" i="0" u="none" strike="noStrike" kern="1200" baseline="0" dirty="0" smtClean="0">
                <a:solidFill>
                  <a:schemeClr val="tx1"/>
                </a:solidFill>
                <a:latin typeface="+mn-lt"/>
                <a:ea typeface="+mn-ea"/>
                <a:cs typeface="+mn-cs"/>
              </a:rPr>
              <a:t>politischen und sozialen Strukturen der Ärmsten zu verändern. In der Folge</a:t>
            </a:r>
          </a:p>
          <a:p>
            <a:r>
              <a:rPr lang="de-CH" sz="1200" b="0" i="0" u="none" strike="noStrike" kern="1200" baseline="0" dirty="0" smtClean="0">
                <a:solidFill>
                  <a:schemeClr val="tx1"/>
                </a:solidFill>
                <a:latin typeface="+mn-lt"/>
                <a:ea typeface="+mn-ea"/>
                <a:cs typeface="+mn-cs"/>
              </a:rPr>
              <a:t>habe ich angefangen, mich für eine Welt einzusetzen, in der mehr Verantwortung übernommen</a:t>
            </a:r>
          </a:p>
          <a:p>
            <a:r>
              <a:rPr lang="de-CH" sz="1200" b="0" i="0" u="none" strike="noStrike" kern="1200" baseline="0" dirty="0" smtClean="0">
                <a:solidFill>
                  <a:schemeClr val="tx1"/>
                </a:solidFill>
                <a:latin typeface="+mn-lt"/>
                <a:ea typeface="+mn-ea"/>
                <a:cs typeface="+mn-cs"/>
              </a:rPr>
              <a:t>wird, die lebenswert ist, in der Gerechtigkeit und Würde verbreitet sind und</a:t>
            </a:r>
          </a:p>
          <a:p>
            <a:r>
              <a:rPr lang="de-CH" sz="1200" b="0" i="0" u="none" strike="noStrike" kern="1200" baseline="0" dirty="0" smtClean="0">
                <a:solidFill>
                  <a:schemeClr val="tx1"/>
                </a:solidFill>
                <a:latin typeface="+mn-lt"/>
                <a:ea typeface="+mn-ea"/>
                <a:cs typeface="+mn-cs"/>
              </a:rPr>
              <a:t>Werte und soziale Gerechtigkeit etwas zählen. Politisch wie privat bin ich Menschen begegnet,</a:t>
            </a:r>
          </a:p>
          <a:p>
            <a:r>
              <a:rPr lang="de-CH" sz="1200" b="0" i="0" u="none" strike="noStrike" kern="1200" baseline="0" dirty="0" smtClean="0">
                <a:solidFill>
                  <a:schemeClr val="tx1"/>
                </a:solidFill>
                <a:latin typeface="+mn-lt"/>
                <a:ea typeface="+mn-ea"/>
                <a:cs typeface="+mn-cs"/>
              </a:rPr>
              <a:t>die sich dieselben Überlegungen machen. Die uns, die sich für die Schwächsten</a:t>
            </a:r>
          </a:p>
          <a:p>
            <a:r>
              <a:rPr lang="de-CH" sz="1200" b="0" i="0" u="none" strike="noStrike" kern="1200" baseline="0" dirty="0" smtClean="0">
                <a:solidFill>
                  <a:schemeClr val="tx1"/>
                </a:solidFill>
                <a:latin typeface="+mn-lt"/>
                <a:ea typeface="+mn-ea"/>
                <a:cs typeface="+mn-cs"/>
              </a:rPr>
              <a:t>einsetzen, dabei unterstützen und uns Hoffnung geben, dass ein Wandel möglich</a:t>
            </a:r>
          </a:p>
          <a:p>
            <a:r>
              <a:rPr lang="de-CH" sz="1200" b="0" i="0" u="none" strike="noStrike" kern="1200" baseline="0" dirty="0" smtClean="0">
                <a:solidFill>
                  <a:schemeClr val="tx1"/>
                </a:solidFill>
                <a:latin typeface="+mn-lt"/>
                <a:ea typeface="+mn-ea"/>
                <a:cs typeface="+mn-cs"/>
              </a:rPr>
              <a:t>ist. Den kommenden Generationen wünsche ich eine Zukunft voller Dialog, gegenseitiger</a:t>
            </a:r>
          </a:p>
          <a:p>
            <a:r>
              <a:rPr lang="de-CH" sz="1200" b="0" i="0" u="none" strike="noStrike" kern="1200" baseline="0" dirty="0" smtClean="0">
                <a:solidFill>
                  <a:schemeClr val="tx1"/>
                </a:solidFill>
                <a:latin typeface="+mn-lt"/>
                <a:ea typeface="+mn-ea"/>
                <a:cs typeface="+mn-cs"/>
              </a:rPr>
              <a:t>Liebe, damit sie in einer globalisierten Welt Lösungen finden und Erfolg haben</a:t>
            </a:r>
          </a:p>
          <a:p>
            <a:r>
              <a:rPr lang="de-CH" sz="1200" b="0" i="0" u="none" strike="noStrike" kern="1200" baseline="0" dirty="0" smtClean="0">
                <a:solidFill>
                  <a:schemeClr val="tx1"/>
                </a:solidFill>
                <a:latin typeface="+mn-lt"/>
                <a:ea typeface="+mn-ea"/>
                <a:cs typeface="+mn-cs"/>
              </a:rPr>
              <a:t>bei der Durchsetzung der Menschenrechte.</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24</a:t>
            </a:fld>
            <a:endParaRPr lang="de-CH"/>
          </a:p>
        </p:txBody>
      </p:sp>
    </p:spTree>
    <p:extLst>
      <p:ext uri="{BB962C8B-B14F-4D97-AF65-F5344CB8AC3E}">
        <p14:creationId xmlns:p14="http://schemas.microsoft.com/office/powerpoint/2010/main" val="1927883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engagiere mich dafür, dass die Frage der Menschenrechte von palästinensischen</a:t>
            </a:r>
          </a:p>
          <a:p>
            <a:r>
              <a:rPr lang="de-CH" sz="1200" b="0" i="0" u="none" strike="noStrike" kern="1200" baseline="0" dirty="0" smtClean="0">
                <a:solidFill>
                  <a:schemeClr val="tx1"/>
                </a:solidFill>
                <a:latin typeface="+mn-lt"/>
                <a:ea typeface="+mn-ea"/>
                <a:cs typeface="+mn-cs"/>
              </a:rPr>
              <a:t>Flüchtlingen bei wichtigen Entscheidungsträger/innen in den Fokus rückt, regional,</a:t>
            </a:r>
          </a:p>
          <a:p>
            <a:r>
              <a:rPr lang="de-CH" sz="1200" b="0" i="0" u="none" strike="noStrike" kern="1200" baseline="0" dirty="0" smtClean="0">
                <a:solidFill>
                  <a:schemeClr val="tx1"/>
                </a:solidFill>
                <a:latin typeface="+mn-lt"/>
                <a:ea typeface="+mn-ea"/>
                <a:cs typeface="+mn-cs"/>
              </a:rPr>
              <a:t>national und international.</a:t>
            </a:r>
          </a:p>
          <a:p>
            <a:r>
              <a:rPr lang="de-CH" sz="1200" b="0" i="0" u="none" strike="noStrike" kern="1200" baseline="0" dirty="0" smtClean="0">
                <a:solidFill>
                  <a:schemeClr val="tx1"/>
                </a:solidFill>
                <a:latin typeface="+mn-lt"/>
                <a:ea typeface="+mn-ea"/>
                <a:cs typeface="+mn-cs"/>
              </a:rPr>
              <a:t>Meine persönliche Heldin ist eine Frau in einem palästinensisch en Flüchtlingslager,</a:t>
            </a:r>
          </a:p>
          <a:p>
            <a:r>
              <a:rPr lang="de-CH" sz="1200" b="0" i="0" u="none" strike="noStrike" kern="1200" baseline="0" dirty="0" smtClean="0">
                <a:solidFill>
                  <a:schemeClr val="tx1"/>
                </a:solidFill>
                <a:latin typeface="+mn-lt"/>
                <a:ea typeface="+mn-ea"/>
                <a:cs typeface="+mn-cs"/>
              </a:rPr>
              <a:t>die ihr Leben dem Kampf gegen Ungerechtigkeit und Diskriminierung widmet. Dabei</a:t>
            </a:r>
          </a:p>
          <a:p>
            <a:r>
              <a:rPr lang="de-CH" sz="1200" b="0" i="0" u="none" strike="noStrike" kern="1200" baseline="0" dirty="0" smtClean="0">
                <a:solidFill>
                  <a:schemeClr val="tx1"/>
                </a:solidFill>
                <a:latin typeface="+mn-lt"/>
                <a:ea typeface="+mn-ea"/>
                <a:cs typeface="+mn-cs"/>
              </a:rPr>
              <a:t>ist sie selbst ständig Gewalt und Diskriminierung ausgesetzt. Aber sie setzt diesen Kampf</a:t>
            </a:r>
          </a:p>
          <a:p>
            <a:r>
              <a:rPr lang="de-CH" sz="1200" b="0" i="0" u="none" strike="noStrike" kern="1200" baseline="0" dirty="0" smtClean="0">
                <a:solidFill>
                  <a:schemeClr val="tx1"/>
                </a:solidFill>
                <a:latin typeface="+mn-lt"/>
                <a:ea typeface="+mn-ea"/>
                <a:cs typeface="+mn-cs"/>
              </a:rPr>
              <a:t>unermüdlich fort.</a:t>
            </a:r>
          </a:p>
          <a:p>
            <a:r>
              <a:rPr lang="de-CH" sz="1200" b="0" i="0" u="none" strike="noStrike" kern="1200" baseline="0" dirty="0" smtClean="0">
                <a:solidFill>
                  <a:schemeClr val="tx1"/>
                </a:solidFill>
                <a:latin typeface="+mn-lt"/>
                <a:ea typeface="+mn-ea"/>
                <a:cs typeface="+mn-cs"/>
              </a:rPr>
              <a:t>Meine Erfahrung als palästinensischer Flüchtling und die Erfahrungen anderer</a:t>
            </a:r>
          </a:p>
          <a:p>
            <a:r>
              <a:rPr lang="de-CH" sz="1200" b="0" i="0" u="none" strike="noStrike" kern="1200" baseline="0" dirty="0" smtClean="0">
                <a:solidFill>
                  <a:schemeClr val="tx1"/>
                </a:solidFill>
                <a:latin typeface="+mn-lt"/>
                <a:ea typeface="+mn-ea"/>
                <a:cs typeface="+mn-cs"/>
              </a:rPr>
              <a:t>Flüchtlingsfrauen führten dazu, dass ich mich bis heute engagiere. Energie geben mir</a:t>
            </a:r>
          </a:p>
          <a:p>
            <a:r>
              <a:rPr lang="de-CH" sz="1200" b="0" i="0" u="none" strike="noStrike" kern="1200" baseline="0" dirty="0" smtClean="0">
                <a:solidFill>
                  <a:schemeClr val="tx1"/>
                </a:solidFill>
                <a:latin typeface="+mn-lt"/>
                <a:ea typeface="+mn-ea"/>
                <a:cs typeface="+mn-cs"/>
              </a:rPr>
              <a:t>die Ergebnisse unserer Arbeit bei </a:t>
            </a:r>
            <a:r>
              <a:rPr lang="de-CH" sz="1200" b="0" i="0" u="none" strike="noStrike" kern="1200" baseline="0" dirty="0" err="1" smtClean="0">
                <a:solidFill>
                  <a:schemeClr val="tx1"/>
                </a:solidFill>
                <a:latin typeface="+mn-lt"/>
                <a:ea typeface="+mn-ea"/>
                <a:cs typeface="+mn-cs"/>
              </a:rPr>
              <a:t>Najdeh</a:t>
            </a:r>
            <a:r>
              <a:rPr lang="de-CH" sz="1200" b="0" i="0" u="none" strike="noStrike" kern="1200" baseline="0" dirty="0" smtClean="0">
                <a:solidFill>
                  <a:schemeClr val="tx1"/>
                </a:solidFill>
                <a:latin typeface="+mn-lt"/>
                <a:ea typeface="+mn-ea"/>
                <a:cs typeface="+mn-cs"/>
              </a:rPr>
              <a:t>: starke Frauen und Kinder, die für sich</a:t>
            </a:r>
          </a:p>
          <a:p>
            <a:r>
              <a:rPr lang="de-CH" sz="1200" b="0" i="0" u="none" strike="noStrike" kern="1200" baseline="0" dirty="0" smtClean="0">
                <a:solidFill>
                  <a:schemeClr val="tx1"/>
                </a:solidFill>
                <a:latin typeface="+mn-lt"/>
                <a:ea typeface="+mn-ea"/>
                <a:cs typeface="+mn-cs"/>
              </a:rPr>
              <a:t>selbst sorgen, die stolz auf sich sind; die Gewalt und Diskriminierung trotzen und ein</a:t>
            </a:r>
          </a:p>
          <a:p>
            <a:r>
              <a:rPr lang="de-CH" sz="1200" b="0" i="0" u="none" strike="noStrike" kern="1200" baseline="0" dirty="0" smtClean="0">
                <a:solidFill>
                  <a:schemeClr val="tx1"/>
                </a:solidFill>
                <a:latin typeface="+mn-lt"/>
                <a:ea typeface="+mn-ea"/>
                <a:cs typeface="+mn-cs"/>
              </a:rPr>
              <a:t>berufliches Auskommen finden.</a:t>
            </a:r>
          </a:p>
          <a:p>
            <a:r>
              <a:rPr lang="de-CH" sz="1200" b="0" i="0" u="none" strike="noStrike" kern="1200" baseline="0" dirty="0" smtClean="0">
                <a:solidFill>
                  <a:schemeClr val="tx1"/>
                </a:solidFill>
                <a:latin typeface="+mn-lt"/>
                <a:ea typeface="+mn-ea"/>
                <a:cs typeface="+mn-cs"/>
              </a:rPr>
              <a:t>Ich wünsche mir Frieden und das Ende der Besetzungen auf der ganzen Welt.</a:t>
            </a:r>
          </a:p>
          <a:p>
            <a:r>
              <a:rPr lang="de-CH" sz="1200" b="0" i="0" u="none" strike="noStrike" kern="1200" baseline="0" dirty="0" smtClean="0">
                <a:solidFill>
                  <a:schemeClr val="tx1"/>
                </a:solidFill>
                <a:latin typeface="+mn-lt"/>
                <a:ea typeface="+mn-ea"/>
                <a:cs typeface="+mn-cs"/>
              </a:rPr>
              <a:t>Gleichberechtigung, Gewährung der Menschenrechte für alle, speziell für Frauen und</a:t>
            </a:r>
          </a:p>
          <a:p>
            <a:r>
              <a:rPr lang="de-CH" sz="1200" b="0" i="0" u="none" strike="noStrike" kern="1200" baseline="0" dirty="0" smtClean="0">
                <a:solidFill>
                  <a:schemeClr val="tx1"/>
                </a:solidFill>
                <a:latin typeface="+mn-lt"/>
                <a:ea typeface="+mn-ea"/>
                <a:cs typeface="+mn-cs"/>
              </a:rPr>
              <a:t>Mädchen, ist mir das grösste Anliegen.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25</a:t>
            </a:fld>
            <a:endParaRPr lang="de-CH"/>
          </a:p>
        </p:txBody>
      </p:sp>
    </p:spTree>
    <p:extLst>
      <p:ext uri="{BB962C8B-B14F-4D97-AF65-F5344CB8AC3E}">
        <p14:creationId xmlns:p14="http://schemas.microsoft.com/office/powerpoint/2010/main" val="1332443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bin sowohl mir selbst als auch den schutzbedürftigen Menschen verpflichtet, sie in</a:t>
            </a:r>
          </a:p>
          <a:p>
            <a:r>
              <a:rPr lang="de-CH" sz="1200" b="0" i="0" u="none" strike="noStrike" kern="1200" baseline="0" dirty="0" smtClean="0">
                <a:solidFill>
                  <a:schemeClr val="tx1"/>
                </a:solidFill>
                <a:latin typeface="+mn-lt"/>
                <a:ea typeface="+mn-ea"/>
                <a:cs typeface="+mn-cs"/>
              </a:rPr>
              <a:t>ihrem Kampf für ein freies und erfülltes Leben zu unterstützen. Denn ich glaube, dass</a:t>
            </a:r>
          </a:p>
          <a:p>
            <a:r>
              <a:rPr lang="de-CH" sz="1200" b="0" i="0" u="none" strike="noStrike" kern="1200" baseline="0" dirty="0" smtClean="0">
                <a:solidFill>
                  <a:schemeClr val="tx1"/>
                </a:solidFill>
                <a:latin typeface="+mn-lt"/>
                <a:ea typeface="+mn-ea"/>
                <a:cs typeface="+mn-cs"/>
              </a:rPr>
              <a:t>Menschen soziale Wesen sind und diese Geselligkeit es uns ermöglichen sollte, Bindungen</a:t>
            </a:r>
          </a:p>
          <a:p>
            <a:r>
              <a:rPr lang="de-CH" sz="1200" b="0" i="0" u="none" strike="noStrike" kern="1200" baseline="0" dirty="0" smtClean="0">
                <a:solidFill>
                  <a:schemeClr val="tx1"/>
                </a:solidFill>
                <a:latin typeface="+mn-lt"/>
                <a:ea typeface="+mn-ea"/>
                <a:cs typeface="+mn-cs"/>
              </a:rPr>
              <a:t>aufzubauen, sodass wir alle gemeinsam das Prinzip des «</a:t>
            </a:r>
            <a:r>
              <a:rPr lang="de-CH" sz="1200" b="0" i="0" u="none" strike="noStrike" kern="1200" baseline="0" dirty="0" err="1" smtClean="0">
                <a:solidFill>
                  <a:schemeClr val="tx1"/>
                </a:solidFill>
                <a:latin typeface="+mn-lt"/>
                <a:ea typeface="+mn-ea"/>
                <a:cs typeface="+mn-cs"/>
              </a:rPr>
              <a:t>Buen</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Vivir</a:t>
            </a:r>
            <a:r>
              <a:rPr lang="de-CH" sz="1200" b="0" i="0" u="none" strike="noStrike" kern="1200" baseline="0" dirty="0" smtClean="0">
                <a:solidFill>
                  <a:schemeClr val="tx1"/>
                </a:solidFill>
                <a:latin typeface="+mn-lt"/>
                <a:ea typeface="+mn-ea"/>
                <a:cs typeface="+mn-cs"/>
              </a:rPr>
              <a:t>» leben können.</a:t>
            </a:r>
          </a:p>
          <a:p>
            <a:r>
              <a:rPr lang="de-CH" sz="1200" b="0" i="0" u="none" strike="noStrike" kern="1200" baseline="0" dirty="0" smtClean="0">
                <a:solidFill>
                  <a:schemeClr val="tx1"/>
                </a:solidFill>
                <a:latin typeface="+mn-lt"/>
                <a:ea typeface="+mn-ea"/>
                <a:cs typeface="+mn-cs"/>
              </a:rPr>
              <a:t>In meiner Arbeit erfüllt es mich insbesondere mit Stolz, dass ich die Geschlechtergerechtigkeit</a:t>
            </a:r>
          </a:p>
          <a:p>
            <a:r>
              <a:rPr lang="de-CH" sz="1200" b="0" i="0" u="none" strike="noStrike" kern="1200" baseline="0" dirty="0" smtClean="0">
                <a:solidFill>
                  <a:schemeClr val="tx1"/>
                </a:solidFill>
                <a:latin typeface="+mn-lt"/>
                <a:ea typeface="+mn-ea"/>
                <a:cs typeface="+mn-cs"/>
              </a:rPr>
              <a:t>in den Familien und auf Gemeindeebene voranbringen kann. Denn als Frau</a:t>
            </a:r>
          </a:p>
          <a:p>
            <a:r>
              <a:rPr lang="de-CH" sz="1200" b="0" i="0" u="none" strike="noStrike" kern="1200" baseline="0" dirty="0" smtClean="0">
                <a:solidFill>
                  <a:schemeClr val="tx1"/>
                </a:solidFill>
                <a:latin typeface="+mn-lt"/>
                <a:ea typeface="+mn-ea"/>
                <a:cs typeface="+mn-cs"/>
              </a:rPr>
              <a:t>in einer patriarchalischen Gesellschaft zu erleben, wie es für Frauen besonders schwierig</a:t>
            </a:r>
          </a:p>
          <a:p>
            <a:r>
              <a:rPr lang="de-CH" sz="1200" b="0" i="0" u="none" strike="noStrike" kern="1200" baseline="0" dirty="0" smtClean="0">
                <a:solidFill>
                  <a:schemeClr val="tx1"/>
                </a:solidFill>
                <a:latin typeface="+mn-lt"/>
                <a:ea typeface="+mn-ea"/>
                <a:cs typeface="+mn-cs"/>
              </a:rPr>
              <a:t>ist, Armut zu überwinden und ein würdiges Leben zu führen, das war für mich ein</a:t>
            </a:r>
          </a:p>
          <a:p>
            <a:r>
              <a:rPr lang="de-CH" sz="1200" b="0" i="0" u="none" strike="noStrike" kern="1200" baseline="0" dirty="0" smtClean="0">
                <a:solidFill>
                  <a:schemeClr val="tx1"/>
                </a:solidFill>
                <a:latin typeface="+mn-lt"/>
                <a:ea typeface="+mn-ea"/>
                <a:cs typeface="+mn-cs"/>
              </a:rPr>
              <a:t>Schlüsselerlebnis.</a:t>
            </a:r>
          </a:p>
          <a:p>
            <a:r>
              <a:rPr lang="de-CH" sz="1200" b="0" i="0" u="none" strike="noStrike" kern="1200" baseline="0" dirty="0" smtClean="0">
                <a:solidFill>
                  <a:schemeClr val="tx1"/>
                </a:solidFill>
                <a:latin typeface="+mn-lt"/>
                <a:ea typeface="+mn-ea"/>
                <a:cs typeface="+mn-cs"/>
              </a:rPr>
              <a:t>Aber auch der Kampf meiner Eltern, welche stets Alternativen zu dieser kapitalistischen</a:t>
            </a:r>
          </a:p>
          <a:p>
            <a:r>
              <a:rPr lang="de-CH" sz="1200" b="0" i="0" u="none" strike="noStrike" kern="1200" baseline="0" dirty="0" smtClean="0">
                <a:solidFill>
                  <a:schemeClr val="tx1"/>
                </a:solidFill>
                <a:latin typeface="+mn-lt"/>
                <a:ea typeface="+mn-ea"/>
                <a:cs typeface="+mn-cs"/>
              </a:rPr>
              <a:t>und konsumorientierten Gesellschaft gesucht haben, hat mein Leben beeinflusst. Und</a:t>
            </a:r>
          </a:p>
          <a:p>
            <a:r>
              <a:rPr lang="de-CH" sz="1200" b="0" i="0" u="none" strike="noStrike" kern="1200" baseline="0" dirty="0" smtClean="0">
                <a:solidFill>
                  <a:schemeClr val="tx1"/>
                </a:solidFill>
                <a:latin typeface="+mn-lt"/>
                <a:ea typeface="+mn-ea"/>
                <a:cs typeface="+mn-cs"/>
              </a:rPr>
              <a:t>schliesslich ist meine Tochter </a:t>
            </a:r>
            <a:r>
              <a:rPr lang="de-CH" sz="1200" b="0" i="0" u="none" strike="noStrike" kern="1200" baseline="0" dirty="0" err="1" smtClean="0">
                <a:solidFill>
                  <a:schemeClr val="tx1"/>
                </a:solidFill>
                <a:latin typeface="+mn-lt"/>
                <a:ea typeface="+mn-ea"/>
                <a:cs typeface="+mn-cs"/>
              </a:rPr>
              <a:t>Yulisa</a:t>
            </a:r>
            <a:r>
              <a:rPr lang="de-CH" sz="1200" b="0" i="0" u="none" strike="noStrike" kern="1200" baseline="0" dirty="0" smtClean="0">
                <a:solidFill>
                  <a:schemeClr val="tx1"/>
                </a:solidFill>
                <a:latin typeface="+mn-lt"/>
                <a:ea typeface="+mn-ea"/>
                <a:cs typeface="+mn-cs"/>
              </a:rPr>
              <a:t> derjenige Mensch, welcher mein Leben am stärksten</a:t>
            </a:r>
          </a:p>
          <a:p>
            <a:r>
              <a:rPr lang="de-CH" sz="1200" b="0" i="0" u="none" strike="noStrike" kern="1200" baseline="0" dirty="0" smtClean="0">
                <a:solidFill>
                  <a:schemeClr val="tx1"/>
                </a:solidFill>
                <a:latin typeface="+mn-lt"/>
                <a:ea typeface="+mn-ea"/>
                <a:cs typeface="+mn-cs"/>
              </a:rPr>
              <a:t>inspiriert. Sie ist meine persönliche Heldin. Mögen meine Kinder und Enkelkinder die</a:t>
            </a:r>
          </a:p>
          <a:p>
            <a:r>
              <a:rPr lang="de-CH" sz="1200" b="0" i="0" u="none" strike="noStrike" kern="1200" baseline="0" dirty="0" smtClean="0">
                <a:solidFill>
                  <a:schemeClr val="tx1"/>
                </a:solidFill>
                <a:latin typeface="+mn-lt"/>
                <a:ea typeface="+mn-ea"/>
                <a:cs typeface="+mn-cs"/>
              </a:rPr>
              <a:t>Freiheit haben, in einer gesunden und reinen Umgebung zu leben – mit Zugang zu den</a:t>
            </a:r>
          </a:p>
          <a:p>
            <a:r>
              <a:rPr lang="de-CH" sz="1200" b="0" i="0" u="none" strike="noStrike" kern="1200" baseline="0" dirty="0" smtClean="0">
                <a:solidFill>
                  <a:schemeClr val="tx1"/>
                </a:solidFill>
                <a:latin typeface="+mn-lt"/>
                <a:ea typeface="+mn-ea"/>
                <a:cs typeface="+mn-cs"/>
              </a:rPr>
              <a:t>natürlichen Ressourcen unserer Mutter Erde.</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26</a:t>
            </a:fld>
            <a:endParaRPr lang="de-CH"/>
          </a:p>
        </p:txBody>
      </p:sp>
    </p:spTree>
    <p:extLst>
      <p:ext uri="{BB962C8B-B14F-4D97-AF65-F5344CB8AC3E}">
        <p14:creationId xmlns:p14="http://schemas.microsoft.com/office/powerpoint/2010/main" val="3669891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für die Alphabetisierung in der Landessprache «</a:t>
            </a:r>
            <a:r>
              <a:rPr lang="de-CH" sz="1200" b="0" i="0" u="none" strike="noStrike" kern="1200" baseline="0" dirty="0" err="1" smtClean="0">
                <a:solidFill>
                  <a:schemeClr val="tx1"/>
                </a:solidFill>
                <a:latin typeface="+mn-lt"/>
                <a:ea typeface="+mn-ea"/>
                <a:cs typeface="+mn-cs"/>
              </a:rPr>
              <a:t>Mooré</a:t>
            </a:r>
            <a:r>
              <a:rPr lang="de-CH" sz="1200" b="0" i="0" u="none" strike="noStrike" kern="1200" baseline="0" dirty="0" smtClean="0">
                <a:solidFill>
                  <a:schemeClr val="tx1"/>
                </a:solidFill>
                <a:latin typeface="+mn-lt"/>
                <a:ea typeface="+mn-ea"/>
                <a:cs typeface="+mn-cs"/>
              </a:rPr>
              <a:t>» ein. Mein Diplom</a:t>
            </a:r>
          </a:p>
          <a:p>
            <a:r>
              <a:rPr lang="de-CH" sz="1200" b="0" i="0" u="none" strike="noStrike" kern="1200" baseline="0" dirty="0" smtClean="0">
                <a:solidFill>
                  <a:schemeClr val="tx1"/>
                </a:solidFill>
                <a:latin typeface="+mn-lt"/>
                <a:ea typeface="+mn-ea"/>
                <a:cs typeface="+mn-cs"/>
              </a:rPr>
              <a:t>als Alphabetisierungsexpertin habe ich 1990 erhalten. Damals jedoch habe ich dessen</a:t>
            </a:r>
          </a:p>
          <a:p>
            <a:r>
              <a:rPr lang="de-CH" sz="1200" b="0" i="0" u="none" strike="noStrike" kern="1200" baseline="0" dirty="0" smtClean="0">
                <a:solidFill>
                  <a:schemeClr val="tx1"/>
                </a:solidFill>
                <a:latin typeface="+mn-lt"/>
                <a:ea typeface="+mn-ea"/>
                <a:cs typeface="+mn-cs"/>
              </a:rPr>
              <a:t>Bedeutung nicht wirklich erkannt. Als mich das Projekt 2010 jedoch angestellt hat und</a:t>
            </a:r>
          </a:p>
          <a:p>
            <a:r>
              <a:rPr lang="de-CH" sz="1200" b="0" i="0" u="none" strike="noStrike" kern="1200" baseline="0" dirty="0" smtClean="0">
                <a:solidFill>
                  <a:schemeClr val="tx1"/>
                </a:solidFill>
                <a:latin typeface="+mn-lt"/>
                <a:ea typeface="+mn-ea"/>
                <a:cs typeface="+mn-cs"/>
              </a:rPr>
              <a:t>die Feedbacks auf meinen Unterricht sehr positiv waren, widmete ich mich dieser Sache</a:t>
            </a:r>
          </a:p>
          <a:p>
            <a:r>
              <a:rPr lang="de-CH" sz="1200" b="0" i="0" u="none" strike="noStrike" kern="1200" baseline="0" dirty="0" smtClean="0">
                <a:solidFill>
                  <a:schemeClr val="tx1"/>
                </a:solidFill>
                <a:latin typeface="+mn-lt"/>
                <a:ea typeface="+mn-ea"/>
                <a:cs typeface="+mn-cs"/>
              </a:rPr>
              <a:t>mit Leib und Seele. So begann mein Abenteuer, das schon acht Jahre andauert.</a:t>
            </a:r>
          </a:p>
          <a:p>
            <a:r>
              <a:rPr lang="de-CH" sz="1200" b="0" i="0" u="none" strike="noStrike" kern="1200" baseline="0" dirty="0" smtClean="0">
                <a:solidFill>
                  <a:schemeClr val="tx1"/>
                </a:solidFill>
                <a:latin typeface="+mn-lt"/>
                <a:ea typeface="+mn-ea"/>
                <a:cs typeface="+mn-cs"/>
              </a:rPr>
              <a:t>Die Mehrheit der Begünstigten in diesen Sitzungen sind Frauen. Durch die Kurse werden</a:t>
            </a:r>
          </a:p>
          <a:p>
            <a:r>
              <a:rPr lang="de-CH" sz="1200" b="0" i="0" u="none" strike="noStrike" kern="1200" baseline="0" dirty="0" smtClean="0">
                <a:solidFill>
                  <a:schemeClr val="tx1"/>
                </a:solidFill>
                <a:latin typeface="+mn-lt"/>
                <a:ea typeface="+mn-ea"/>
                <a:cs typeface="+mn-cs"/>
              </a:rPr>
              <a:t>sie aufgeschlossener und sie lernen durch Buchhaltung ihre einkommensschaffenden</a:t>
            </a:r>
          </a:p>
          <a:p>
            <a:r>
              <a:rPr lang="de-CH" sz="1200" b="0" i="0" u="none" strike="noStrike" kern="1200" baseline="0" dirty="0" smtClean="0">
                <a:solidFill>
                  <a:schemeClr val="tx1"/>
                </a:solidFill>
                <a:latin typeface="+mn-lt"/>
                <a:ea typeface="+mn-ea"/>
                <a:cs typeface="+mn-cs"/>
              </a:rPr>
              <a:t>Aktivitäten besser zu verwalten. Zudem begleiten wir sie in der Schulbildung ihrer Kinder.</a:t>
            </a:r>
          </a:p>
          <a:p>
            <a:r>
              <a:rPr lang="de-CH" sz="1200" b="0" i="0" u="none" strike="noStrike" kern="1200" baseline="0" dirty="0" smtClean="0">
                <a:solidFill>
                  <a:schemeClr val="tx1"/>
                </a:solidFill>
                <a:latin typeface="+mn-lt"/>
                <a:ea typeface="+mn-ea"/>
                <a:cs typeface="+mn-cs"/>
              </a:rPr>
              <a:t>Die Arbeit ist nicht ohne Schwierigkeiten, denn die Zusammenarbeit mit Menschen ist</a:t>
            </a:r>
          </a:p>
          <a:p>
            <a:r>
              <a:rPr lang="de-CH" sz="1200" b="0" i="0" u="none" strike="noStrike" kern="1200" baseline="0" dirty="0" smtClean="0">
                <a:solidFill>
                  <a:schemeClr val="tx1"/>
                </a:solidFill>
                <a:latin typeface="+mn-lt"/>
                <a:ea typeface="+mn-ea"/>
                <a:cs typeface="+mn-cs"/>
              </a:rPr>
              <a:t>nicht immer einfach. Aber wenn man seine Arbeit liebt, kann man dies überwinden.</a:t>
            </a:r>
          </a:p>
          <a:p>
            <a:r>
              <a:rPr lang="de-CH" sz="1200" b="0" i="0" u="none" strike="noStrike" kern="1200" baseline="0" dirty="0" smtClean="0">
                <a:solidFill>
                  <a:schemeClr val="tx1"/>
                </a:solidFill>
                <a:latin typeface="+mn-lt"/>
                <a:ea typeface="+mn-ea"/>
                <a:cs typeface="+mn-cs"/>
              </a:rPr>
              <a:t>Ausserdem habe ich die unerschütterliche Unterstützung meines Mannes, der sehr verständnisvoll</a:t>
            </a:r>
          </a:p>
          <a:p>
            <a:r>
              <a:rPr lang="de-CH" sz="1200" b="0" i="0" u="none" strike="noStrike" kern="1200" baseline="0" dirty="0" smtClean="0">
                <a:solidFill>
                  <a:schemeClr val="tx1"/>
                </a:solidFill>
                <a:latin typeface="+mn-lt"/>
                <a:ea typeface="+mn-ea"/>
                <a:cs typeface="+mn-cs"/>
              </a:rPr>
              <a:t>ist, wenn ich mehrere Tage weg sein muss.</a:t>
            </a:r>
          </a:p>
          <a:p>
            <a:r>
              <a:rPr lang="de-CH" sz="1200" b="0" i="0" u="none" strike="noStrike" kern="1200" baseline="0" dirty="0" smtClean="0">
                <a:solidFill>
                  <a:schemeClr val="tx1"/>
                </a:solidFill>
                <a:latin typeface="+mn-lt"/>
                <a:ea typeface="+mn-ea"/>
                <a:cs typeface="+mn-cs"/>
              </a:rPr>
              <a:t>Dank weiteren Ausbildungen, die ich durch die Partnerschaft mit </a:t>
            </a:r>
            <a:r>
              <a:rPr lang="de-CH" sz="1200" b="0" i="1" u="none" strike="noStrike" kern="1200" baseline="0" dirty="0" smtClean="0">
                <a:solidFill>
                  <a:schemeClr val="tx1"/>
                </a:solidFill>
                <a:latin typeface="+mn-lt"/>
                <a:ea typeface="+mn-ea"/>
                <a:cs typeface="+mn-cs"/>
              </a:rPr>
              <a:t>Fastenopfer </a:t>
            </a:r>
            <a:r>
              <a:rPr lang="de-CH" sz="1200" b="0" i="0" u="none" strike="noStrike" kern="1200" baseline="0" dirty="0" smtClean="0">
                <a:solidFill>
                  <a:schemeClr val="tx1"/>
                </a:solidFill>
                <a:latin typeface="+mn-lt"/>
                <a:ea typeface="+mn-ea"/>
                <a:cs typeface="+mn-cs"/>
              </a:rPr>
              <a:t>erhalten</a:t>
            </a:r>
          </a:p>
          <a:p>
            <a:r>
              <a:rPr lang="de-CH" sz="1200" b="0" i="0" u="none" strike="noStrike" kern="1200" baseline="0" dirty="0" smtClean="0">
                <a:solidFill>
                  <a:schemeClr val="tx1"/>
                </a:solidFill>
                <a:latin typeface="+mn-lt"/>
                <a:ea typeface="+mn-ea"/>
                <a:cs typeface="+mn-cs"/>
              </a:rPr>
              <a:t>habe, betreibe ich auch Geflügel-, Schaf- und Schweinehaltung. Doch die Alphabetisierung</a:t>
            </a:r>
          </a:p>
          <a:p>
            <a:r>
              <a:rPr lang="de-CH" sz="1200" b="0" i="0" u="none" strike="noStrike" kern="1200" baseline="0" dirty="0" smtClean="0">
                <a:solidFill>
                  <a:schemeClr val="tx1"/>
                </a:solidFill>
                <a:latin typeface="+mn-lt"/>
                <a:ea typeface="+mn-ea"/>
                <a:cs typeface="+mn-cs"/>
              </a:rPr>
              <a:t>bleibt meine grosse Leidenschaft.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27</a:t>
            </a:fld>
            <a:endParaRPr lang="de-CH"/>
          </a:p>
        </p:txBody>
      </p:sp>
    </p:spTree>
    <p:extLst>
      <p:ext uri="{BB962C8B-B14F-4D97-AF65-F5344CB8AC3E}">
        <p14:creationId xmlns:p14="http://schemas.microsoft.com/office/powerpoint/2010/main" val="1157410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seit Langem dafür ein, dass sich die Menschen in meiner Gemeinde aus</a:t>
            </a:r>
          </a:p>
          <a:p>
            <a:r>
              <a:rPr lang="de-CH" sz="1200" b="0" i="0" u="none" strike="noStrike" kern="1200" baseline="0" dirty="0" smtClean="0">
                <a:solidFill>
                  <a:schemeClr val="tx1"/>
                </a:solidFill>
                <a:latin typeface="+mn-lt"/>
                <a:ea typeface="+mn-ea"/>
                <a:cs typeface="+mn-cs"/>
              </a:rPr>
              <a:t>ihrer Schuldknechtschaft befreien und das Land unserer Ahn/innen zurückerhalten</a:t>
            </a:r>
          </a:p>
          <a:p>
            <a:r>
              <a:rPr lang="de-CH" sz="1200" b="0" i="0" u="none" strike="noStrike" kern="1200" baseline="0" dirty="0" smtClean="0">
                <a:solidFill>
                  <a:schemeClr val="tx1"/>
                </a:solidFill>
                <a:latin typeface="+mn-lt"/>
                <a:ea typeface="+mn-ea"/>
                <a:cs typeface="+mn-cs"/>
              </a:rPr>
              <a:t>können.</a:t>
            </a:r>
          </a:p>
          <a:p>
            <a:r>
              <a:rPr lang="de-CH" sz="1200" b="0" i="0" u="none" strike="noStrike" kern="1200" baseline="0" dirty="0" smtClean="0">
                <a:solidFill>
                  <a:schemeClr val="tx1"/>
                </a:solidFill>
                <a:latin typeface="+mn-lt"/>
                <a:ea typeface="+mn-ea"/>
                <a:cs typeface="+mn-cs"/>
              </a:rPr>
              <a:t>Nur so können wir auf würdige Weise unseren Lebensunterhalt verdienen. Ich bin</a:t>
            </a:r>
          </a:p>
          <a:p>
            <a:r>
              <a:rPr lang="de-CH" sz="1200" b="0" i="0" u="none" strike="noStrike" kern="1200" baseline="0" dirty="0" smtClean="0">
                <a:solidFill>
                  <a:schemeClr val="tx1"/>
                </a:solidFill>
                <a:latin typeface="+mn-lt"/>
                <a:ea typeface="+mn-ea"/>
                <a:cs typeface="+mn-cs"/>
              </a:rPr>
              <a:t>stolz darauf, dass uns dies schlussendlich gelungen ist. Inspiriert dazu hat mich die</a:t>
            </a:r>
          </a:p>
          <a:p>
            <a:r>
              <a:rPr lang="de-CH" sz="1200" b="0" i="0" u="none" strike="noStrike" kern="1200" baseline="0" dirty="0" smtClean="0">
                <a:solidFill>
                  <a:schemeClr val="tx1"/>
                </a:solidFill>
                <a:latin typeface="+mn-lt"/>
                <a:ea typeface="+mn-ea"/>
                <a:cs typeface="+mn-cs"/>
              </a:rPr>
              <a:t>Koordinatorin </a:t>
            </a:r>
            <a:r>
              <a:rPr lang="de-CH" sz="1200" b="0" i="0" u="none" strike="noStrike" kern="1200" baseline="0" dirty="0" err="1" smtClean="0">
                <a:solidFill>
                  <a:schemeClr val="tx1"/>
                </a:solidFill>
                <a:latin typeface="+mn-lt"/>
                <a:ea typeface="+mn-ea"/>
                <a:cs typeface="+mn-cs"/>
              </a:rPr>
              <a:t>Rajeshwari</a:t>
            </a:r>
            <a:r>
              <a:rPr lang="de-CH" sz="1200" b="0" i="0" u="none" strike="noStrike" kern="1200" baseline="0" dirty="0" smtClean="0">
                <a:solidFill>
                  <a:schemeClr val="tx1"/>
                </a:solidFill>
                <a:latin typeface="+mn-lt"/>
                <a:ea typeface="+mn-ea"/>
                <a:cs typeface="+mn-cs"/>
              </a:rPr>
              <a:t>. Ihr Engagement und ihr Mut, mit welchem sie uns in unserem</a:t>
            </a:r>
          </a:p>
          <a:p>
            <a:r>
              <a:rPr lang="de-CH" sz="1200" b="0" i="0" u="none" strike="noStrike" kern="1200" baseline="0" dirty="0" smtClean="0">
                <a:solidFill>
                  <a:schemeClr val="tx1"/>
                </a:solidFill>
                <a:latin typeface="+mn-lt"/>
                <a:ea typeface="+mn-ea"/>
                <a:cs typeface="+mn-cs"/>
              </a:rPr>
              <a:t>Kampf begleitet hat, hat mich tief beeindruckt.</a:t>
            </a:r>
          </a:p>
          <a:p>
            <a:r>
              <a:rPr lang="de-CH" sz="1200" b="0" i="0" u="none" strike="noStrike" kern="1200" baseline="0" dirty="0" smtClean="0">
                <a:solidFill>
                  <a:schemeClr val="tx1"/>
                </a:solidFill>
                <a:latin typeface="+mn-lt"/>
                <a:ea typeface="+mn-ea"/>
                <a:cs typeface="+mn-cs"/>
              </a:rPr>
              <a:t>Der Auslöser meines Engagements war, als mein Ehemann </a:t>
            </a:r>
            <a:r>
              <a:rPr lang="de-CH" sz="1200" b="0" i="0" u="none" strike="noStrike" kern="1200" baseline="0" dirty="0" err="1" smtClean="0">
                <a:solidFill>
                  <a:schemeClr val="tx1"/>
                </a:solidFill>
                <a:latin typeface="+mn-lt"/>
                <a:ea typeface="+mn-ea"/>
                <a:cs typeface="+mn-cs"/>
              </a:rPr>
              <a:t>Ishwaran</a:t>
            </a:r>
            <a:r>
              <a:rPr lang="de-CH" sz="1200" b="0" i="0" u="none" strike="noStrike" kern="1200" baseline="0" dirty="0" smtClean="0">
                <a:solidFill>
                  <a:schemeClr val="tx1"/>
                </a:solidFill>
                <a:latin typeface="+mn-lt"/>
                <a:ea typeface="+mn-ea"/>
                <a:cs typeface="+mn-cs"/>
              </a:rPr>
              <a:t> zusammen</a:t>
            </a:r>
          </a:p>
          <a:p>
            <a:r>
              <a:rPr lang="de-CH" sz="1200" b="0" i="0" u="none" strike="noStrike" kern="1200" baseline="0" dirty="0" smtClean="0">
                <a:solidFill>
                  <a:schemeClr val="tx1"/>
                </a:solidFill>
                <a:latin typeface="+mn-lt"/>
                <a:ea typeface="+mn-ea"/>
                <a:cs typeface="+mn-cs"/>
              </a:rPr>
              <a:t>mit 15 anderen Männern aus der Gemeinde unter falschen Anschuldigungen verhaftet</a:t>
            </a:r>
          </a:p>
          <a:p>
            <a:r>
              <a:rPr lang="de-CH" sz="1200" b="0" i="0" u="none" strike="noStrike" kern="1200" baseline="0" dirty="0" smtClean="0">
                <a:solidFill>
                  <a:schemeClr val="tx1"/>
                </a:solidFill>
                <a:latin typeface="+mn-lt"/>
                <a:ea typeface="+mn-ea"/>
                <a:cs typeface="+mn-cs"/>
              </a:rPr>
              <a:t>und gefoltert wurde. So wollten uns die Grossgrundbesitzer davon abhalten, für unser</a:t>
            </a:r>
          </a:p>
          <a:p>
            <a:r>
              <a:rPr lang="de-CH" sz="1200" b="0" i="0" u="none" strike="noStrike" kern="1200" baseline="0" dirty="0" smtClean="0">
                <a:solidFill>
                  <a:schemeClr val="tx1"/>
                </a:solidFill>
                <a:latin typeface="+mn-lt"/>
                <a:ea typeface="+mn-ea"/>
                <a:cs typeface="+mn-cs"/>
              </a:rPr>
              <a:t>Ahnenland zu kämpfen. Das hat mich dazu gebracht, mich für mein e Gemeinschaft –</a:t>
            </a:r>
          </a:p>
          <a:p>
            <a:r>
              <a:rPr lang="de-CH" sz="1200" b="0" i="0" u="none" strike="noStrike" kern="1200" baseline="0" dirty="0" smtClean="0">
                <a:solidFill>
                  <a:schemeClr val="tx1"/>
                </a:solidFill>
                <a:latin typeface="+mn-lt"/>
                <a:ea typeface="+mn-ea"/>
                <a:cs typeface="+mn-cs"/>
              </a:rPr>
              <a:t>besonders für die Frauen an der Front – einzusetzen. Die Kraft für diesen Kampf beziehe</a:t>
            </a:r>
          </a:p>
          <a:p>
            <a:r>
              <a:rPr lang="de-CH" sz="1200" b="0" i="0" u="none" strike="noStrike" kern="1200" baseline="0" dirty="0" smtClean="0">
                <a:solidFill>
                  <a:schemeClr val="tx1"/>
                </a:solidFill>
                <a:latin typeface="+mn-lt"/>
                <a:ea typeface="+mn-ea"/>
                <a:cs typeface="+mn-cs"/>
              </a:rPr>
              <a:t>ich aus der Hoffnung, dass wir </a:t>
            </a:r>
            <a:r>
              <a:rPr lang="de-CH" sz="1200" b="0" i="0" u="none" strike="noStrike" kern="1200" baseline="0" dirty="0" err="1" smtClean="0">
                <a:solidFill>
                  <a:schemeClr val="tx1"/>
                </a:solidFill>
                <a:latin typeface="+mn-lt"/>
                <a:ea typeface="+mn-ea"/>
                <a:cs typeface="+mn-cs"/>
              </a:rPr>
              <a:t>Adivasi</a:t>
            </a:r>
            <a:r>
              <a:rPr lang="de-CH" sz="1200" b="0" i="0" u="none" strike="noStrike" kern="1200" baseline="0" dirty="0" smtClean="0">
                <a:solidFill>
                  <a:schemeClr val="tx1"/>
                </a:solidFill>
                <a:latin typeface="+mn-lt"/>
                <a:ea typeface="+mn-ea"/>
                <a:cs typeface="+mn-cs"/>
              </a:rPr>
              <a:t> alle unser angestammtes Waldland für ein</a:t>
            </a:r>
          </a:p>
          <a:p>
            <a:r>
              <a:rPr lang="de-CH" sz="1200" b="0" i="0" u="none" strike="noStrike" kern="1200" baseline="0" dirty="0" smtClean="0">
                <a:solidFill>
                  <a:schemeClr val="tx1"/>
                </a:solidFill>
                <a:latin typeface="+mn-lt"/>
                <a:ea typeface="+mn-ea"/>
                <a:cs typeface="+mn-cs"/>
              </a:rPr>
              <a:t>würdiges Überleben zurückbekommen und uns wieder auf unsere Kultur und unsere</a:t>
            </a:r>
          </a:p>
          <a:p>
            <a:r>
              <a:rPr lang="de-CH" sz="1200" b="0" i="0" u="none" strike="noStrike" kern="1200" baseline="0" dirty="0" smtClean="0">
                <a:solidFill>
                  <a:schemeClr val="tx1"/>
                </a:solidFill>
                <a:latin typeface="+mn-lt"/>
                <a:ea typeface="+mn-ea"/>
                <a:cs typeface="+mn-cs"/>
              </a:rPr>
              <a:t>Spiritualität rückbesinnen können.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28</a:t>
            </a:fld>
            <a:endParaRPr lang="de-CH"/>
          </a:p>
        </p:txBody>
      </p:sp>
    </p:spTree>
    <p:extLst>
      <p:ext uri="{BB962C8B-B14F-4D97-AF65-F5344CB8AC3E}">
        <p14:creationId xmlns:p14="http://schemas.microsoft.com/office/powerpoint/2010/main" val="2531303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engagiere mich seit fünf Jahren in unserer Spargruppe. Weil wir uns in Notfällen</a:t>
            </a:r>
          </a:p>
          <a:p>
            <a:r>
              <a:rPr lang="de-CH" sz="1200" b="0" i="0" u="none" strike="noStrike" kern="1200" baseline="0" dirty="0" smtClean="0">
                <a:solidFill>
                  <a:schemeClr val="tx1"/>
                </a:solidFill>
                <a:latin typeface="+mn-lt"/>
                <a:ea typeface="+mn-ea"/>
                <a:cs typeface="+mn-cs"/>
              </a:rPr>
              <a:t>gegenseitig Geld ohne Zinsen ausleihen können, war ich schon nach zwei Jahren</a:t>
            </a:r>
          </a:p>
          <a:p>
            <a:r>
              <a:rPr lang="de-CH" sz="1200" b="0" i="0" u="none" strike="noStrike" kern="1200" baseline="0" dirty="0" smtClean="0">
                <a:solidFill>
                  <a:schemeClr val="tx1"/>
                </a:solidFill>
                <a:latin typeface="+mn-lt"/>
                <a:ea typeface="+mn-ea"/>
                <a:cs typeface="+mn-cs"/>
              </a:rPr>
              <a:t>schuldenfrei. Ich bin stolz darauf, dass wir ohne Hilfe von aussen, aus eigener Kraft, aus</a:t>
            </a:r>
          </a:p>
          <a:p>
            <a:r>
              <a:rPr lang="de-CH" sz="1200" b="0" i="0" u="none" strike="noStrike" kern="1200" baseline="0" dirty="0" smtClean="0">
                <a:solidFill>
                  <a:schemeClr val="tx1"/>
                </a:solidFill>
                <a:latin typeface="+mn-lt"/>
                <a:ea typeface="+mn-ea"/>
                <a:cs typeface="+mn-cs"/>
              </a:rPr>
              <a:t>der Verschuldung herausgekommen sind. Ich schöpfe Kraft daraus, dass meine vier</a:t>
            </a:r>
          </a:p>
          <a:p>
            <a:r>
              <a:rPr lang="de-CH" sz="1200" b="0" i="0" u="none" strike="noStrike" kern="1200" baseline="0" dirty="0" smtClean="0">
                <a:solidFill>
                  <a:schemeClr val="tx1"/>
                </a:solidFill>
                <a:latin typeface="+mn-lt"/>
                <a:ea typeface="+mn-ea"/>
                <a:cs typeface="+mn-cs"/>
              </a:rPr>
              <a:t>Kinder zur Schule gehen können und eine Ausbildung machen. Vor Kurzem konnte ich</a:t>
            </a:r>
          </a:p>
          <a:p>
            <a:r>
              <a:rPr lang="de-CH" sz="1200" b="0" i="0" u="none" strike="noStrike" kern="1200" baseline="0" dirty="0" smtClean="0">
                <a:solidFill>
                  <a:schemeClr val="tx1"/>
                </a:solidFill>
                <a:latin typeface="+mn-lt"/>
                <a:ea typeface="+mn-ea"/>
                <a:cs typeface="+mn-cs"/>
              </a:rPr>
              <a:t>mir sogar ein neues kleines Haus bauen lassen.</a:t>
            </a:r>
          </a:p>
          <a:p>
            <a:r>
              <a:rPr lang="de-CH" sz="1200" b="0" i="0" u="none" strike="noStrike" kern="1200" baseline="0" dirty="0" smtClean="0">
                <a:solidFill>
                  <a:schemeClr val="tx1"/>
                </a:solidFill>
                <a:latin typeface="+mn-lt"/>
                <a:ea typeface="+mn-ea"/>
                <a:cs typeface="+mn-cs"/>
              </a:rPr>
              <a:t>Mein Vorbild ist der Animateur, welcher über das Fastenopferprogramm in Madagaskar</a:t>
            </a:r>
          </a:p>
          <a:p>
            <a:r>
              <a:rPr lang="de-CH" sz="1200" b="0" i="0" u="none" strike="noStrike" kern="1200" baseline="0" dirty="0" smtClean="0">
                <a:solidFill>
                  <a:schemeClr val="tx1"/>
                </a:solidFill>
                <a:latin typeface="+mn-lt"/>
                <a:ea typeface="+mn-ea"/>
                <a:cs typeface="+mn-cs"/>
              </a:rPr>
              <a:t>geschult wurde. Er besucht unsere Gruppe regelmässig und vermittelt uns</a:t>
            </a:r>
          </a:p>
          <a:p>
            <a:r>
              <a:rPr lang="de-CH" sz="1200" b="0" i="0" u="none" strike="noStrike" kern="1200" baseline="0" dirty="0" smtClean="0">
                <a:solidFill>
                  <a:schemeClr val="tx1"/>
                </a:solidFill>
                <a:latin typeface="+mn-lt"/>
                <a:ea typeface="+mn-ea"/>
                <a:cs typeface="+mn-cs"/>
              </a:rPr>
              <a:t>sein Wissen, wie wir uns gut organisieren können und wie wir unsere Produktion von</a:t>
            </a:r>
          </a:p>
          <a:p>
            <a:r>
              <a:rPr lang="de-CH" sz="1200" b="0" i="0" u="none" strike="noStrike" kern="1200" baseline="0" dirty="0" smtClean="0">
                <a:solidFill>
                  <a:schemeClr val="tx1"/>
                </a:solidFill>
                <a:latin typeface="+mn-lt"/>
                <a:ea typeface="+mn-ea"/>
                <a:cs typeface="+mn-cs"/>
              </a:rPr>
              <a:t>Reis und Gemüse verbessern können.</a:t>
            </a:r>
          </a:p>
          <a:p>
            <a:r>
              <a:rPr lang="de-CH" sz="1200" b="0" i="0" u="none" strike="noStrike" kern="1200" baseline="0" dirty="0" smtClean="0">
                <a:solidFill>
                  <a:schemeClr val="tx1"/>
                </a:solidFill>
                <a:latin typeface="+mn-lt"/>
                <a:ea typeface="+mn-ea"/>
                <a:cs typeface="+mn-cs"/>
              </a:rPr>
              <a:t>In Zukunft will ich hier auf meinem Land bleiben und nicht in die Stadt ziehen.</a:t>
            </a:r>
          </a:p>
          <a:p>
            <a:r>
              <a:rPr lang="de-CH" sz="1200" b="0" i="0" u="none" strike="noStrike" kern="1200" baseline="0" dirty="0" smtClean="0">
                <a:solidFill>
                  <a:schemeClr val="tx1"/>
                </a:solidFill>
                <a:latin typeface="+mn-lt"/>
                <a:ea typeface="+mn-ea"/>
                <a:cs typeface="+mn-cs"/>
              </a:rPr>
              <a:t>Ich möchte meine Produktion erhöhen, am liebsten mit Unterstützung von landwirt-</a:t>
            </a:r>
          </a:p>
          <a:p>
            <a:r>
              <a:rPr lang="de-CH" sz="1200" b="0" i="0" u="none" strike="noStrike" kern="1200" baseline="0" dirty="0" err="1" smtClean="0">
                <a:solidFill>
                  <a:schemeClr val="tx1"/>
                </a:solidFill>
                <a:latin typeface="+mn-lt"/>
                <a:ea typeface="+mn-ea"/>
                <a:cs typeface="+mn-cs"/>
              </a:rPr>
              <a:t>schaftlichen</a:t>
            </a:r>
            <a:r>
              <a:rPr lang="de-CH" sz="1200" b="0" i="0" u="none" strike="noStrike" kern="1200" baseline="0" dirty="0" smtClean="0">
                <a:solidFill>
                  <a:schemeClr val="tx1"/>
                </a:solidFill>
                <a:latin typeface="+mn-lt"/>
                <a:ea typeface="+mn-ea"/>
                <a:cs typeface="+mn-cs"/>
              </a:rPr>
              <a:t> Maschinen. Wir arbeiten hier alle noch von Hand. Toll wäre auch ein</a:t>
            </a:r>
          </a:p>
          <a:p>
            <a:r>
              <a:rPr lang="de-CH" sz="1200" b="0" i="0" u="none" strike="noStrike" kern="1200" baseline="0" dirty="0" smtClean="0">
                <a:solidFill>
                  <a:schemeClr val="tx1"/>
                </a:solidFill>
                <a:latin typeface="+mn-lt"/>
                <a:ea typeface="+mn-ea"/>
                <a:cs typeface="+mn-cs"/>
              </a:rPr>
              <a:t>Auto, damit wir unser Gemüse in anderen Dörfern verkaufen können.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29</a:t>
            </a:fld>
            <a:endParaRPr lang="de-CH"/>
          </a:p>
        </p:txBody>
      </p:sp>
    </p:spTree>
    <p:extLst>
      <p:ext uri="{BB962C8B-B14F-4D97-AF65-F5344CB8AC3E}">
        <p14:creationId xmlns:p14="http://schemas.microsoft.com/office/powerpoint/2010/main" val="391532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bin stolz darauf, dass wir schon in den 70ern den Fairen Handel begründet haben.</a:t>
            </a:r>
          </a:p>
          <a:p>
            <a:r>
              <a:rPr lang="de-CH" sz="1200" b="0" i="0" u="none" strike="noStrike" kern="1200" baseline="0" dirty="0" smtClean="0">
                <a:solidFill>
                  <a:schemeClr val="tx1"/>
                </a:solidFill>
                <a:latin typeface="+mn-lt"/>
                <a:ea typeface="+mn-ea"/>
                <a:cs typeface="+mn-cs"/>
              </a:rPr>
              <a:t>Aktuell setze ich mich für die Konzernverantwortungsinitiative (</a:t>
            </a:r>
            <a:r>
              <a:rPr lang="de-CH" sz="1200" b="0" i="0" u="none" strike="noStrike" kern="1200" baseline="0" dirty="0" err="1" smtClean="0">
                <a:solidFill>
                  <a:schemeClr val="tx1"/>
                </a:solidFill>
                <a:latin typeface="+mn-lt"/>
                <a:ea typeface="+mn-ea"/>
                <a:cs typeface="+mn-cs"/>
              </a:rPr>
              <a:t>Kovi</a:t>
            </a:r>
            <a:r>
              <a:rPr lang="de-CH" sz="1200" b="0" i="0" u="none" strike="noStrike" kern="1200" baseline="0" dirty="0" smtClean="0">
                <a:solidFill>
                  <a:schemeClr val="tx1"/>
                </a:solidFill>
                <a:latin typeface="+mn-lt"/>
                <a:ea typeface="+mn-ea"/>
                <a:cs typeface="+mn-cs"/>
              </a:rPr>
              <a:t>) ein, weil die Sorgfaltsprüfungspflicht</a:t>
            </a:r>
          </a:p>
          <a:p>
            <a:r>
              <a:rPr lang="de-CH" sz="1200" b="0" i="0" u="none" strike="noStrike" kern="1200" baseline="0" dirty="0" smtClean="0">
                <a:solidFill>
                  <a:schemeClr val="tx1"/>
                </a:solidFill>
                <a:latin typeface="+mn-lt"/>
                <a:ea typeface="+mn-ea"/>
                <a:cs typeface="+mn-cs"/>
              </a:rPr>
              <a:t>für Konzerne gesetzlich verankert werden muss. Ich setze mich</a:t>
            </a:r>
          </a:p>
          <a:p>
            <a:r>
              <a:rPr lang="de-CH" sz="1200" b="0" i="0" u="none" strike="noStrike" kern="1200" baseline="0" dirty="0" smtClean="0">
                <a:solidFill>
                  <a:schemeClr val="tx1"/>
                </a:solidFill>
                <a:latin typeface="+mn-lt"/>
                <a:ea typeface="+mn-ea"/>
                <a:cs typeface="+mn-cs"/>
              </a:rPr>
              <a:t>auch mit Potenzialen und Risiken von Religionen auseinander und engagiere mich für</a:t>
            </a:r>
          </a:p>
          <a:p>
            <a:r>
              <a:rPr lang="de-CH" sz="1200" b="0" i="0" u="none" strike="noStrike" kern="1200" baseline="0" dirty="0" smtClean="0">
                <a:solidFill>
                  <a:schemeClr val="tx1"/>
                </a:solidFill>
                <a:latin typeface="+mn-lt"/>
                <a:ea typeface="+mn-ea"/>
                <a:cs typeface="+mn-cs"/>
              </a:rPr>
              <a:t>die Integration von Flüchtlingen in der Schweiz. Dankbar bin ich für die Inspiration durch</a:t>
            </a:r>
          </a:p>
          <a:p>
            <a:r>
              <a:rPr lang="de-CH" sz="1200" b="0" i="0" u="none" strike="noStrike" kern="1200" baseline="0" dirty="0" smtClean="0">
                <a:solidFill>
                  <a:schemeClr val="tx1"/>
                </a:solidFill>
                <a:latin typeface="+mn-lt"/>
                <a:ea typeface="+mn-ea"/>
                <a:cs typeface="+mn-cs"/>
              </a:rPr>
              <a:t>viele Menschen, so etwa durch die Frauen, mit denen ich in der ökumenischen Bewegung unterwegs war.</a:t>
            </a:r>
          </a:p>
          <a:p>
            <a:r>
              <a:rPr lang="de-CH" sz="1200" b="0" i="0" u="none" strike="noStrike" kern="1200" baseline="0" dirty="0" smtClean="0">
                <a:solidFill>
                  <a:schemeClr val="tx1"/>
                </a:solidFill>
                <a:latin typeface="+mn-lt"/>
                <a:ea typeface="+mn-ea"/>
                <a:cs typeface="+mn-cs"/>
              </a:rPr>
              <a:t>Ganz wichtig war die Offenheit meines verstorbenen Mannes gegenüber den sich</a:t>
            </a:r>
          </a:p>
          <a:p>
            <a:r>
              <a:rPr lang="de-CH" sz="1200" b="0" i="0" u="none" strike="noStrike" kern="1200" baseline="0" dirty="0" smtClean="0">
                <a:solidFill>
                  <a:schemeClr val="tx1"/>
                </a:solidFill>
                <a:latin typeface="+mn-lt"/>
                <a:ea typeface="+mn-ea"/>
                <a:cs typeface="+mn-cs"/>
              </a:rPr>
              <a:t>verändernden Männer- und Frauenrollen in der Praxis unseres Familienlebens. Wir hofften</a:t>
            </a:r>
          </a:p>
          <a:p>
            <a:r>
              <a:rPr lang="de-CH" sz="1200" b="0" i="0" u="none" strike="noStrike" kern="1200" baseline="0" dirty="0" smtClean="0">
                <a:solidFill>
                  <a:schemeClr val="tx1"/>
                </a:solidFill>
                <a:latin typeface="+mn-lt"/>
                <a:ea typeface="+mn-ea"/>
                <a:cs typeface="+mn-cs"/>
              </a:rPr>
              <a:t>immer, unseren Kindern eine bessere Welt zu hinterlassen. Das Programm dafür hat</a:t>
            </a:r>
          </a:p>
          <a:p>
            <a:r>
              <a:rPr lang="de-CH" sz="1200" b="0" i="0" u="none" strike="noStrike" kern="1200" baseline="0" dirty="0" smtClean="0">
                <a:solidFill>
                  <a:schemeClr val="tx1"/>
                </a:solidFill>
                <a:latin typeface="+mn-lt"/>
                <a:ea typeface="+mn-ea"/>
                <a:cs typeface="+mn-cs"/>
              </a:rPr>
              <a:t>meine Tochter Rahel verfasst, als sie mir 9-jährig erklärte, sie wisse nun, wie man das</a:t>
            </a:r>
          </a:p>
          <a:p>
            <a:r>
              <a:rPr lang="de-CH" sz="1200" b="0" i="0" u="none" strike="noStrike" kern="1200" baseline="0" dirty="0" smtClean="0">
                <a:solidFill>
                  <a:schemeClr val="tx1"/>
                </a:solidFill>
                <a:latin typeface="+mn-lt"/>
                <a:ea typeface="+mn-ea"/>
                <a:cs typeface="+mn-cs"/>
              </a:rPr>
              <a:t>Übel aus der Welt schaffen könne: 1. Alle Sachen gerecht verteilen 2. Alles verbieten,</a:t>
            </a:r>
          </a:p>
          <a:p>
            <a:r>
              <a:rPr lang="de-CH" sz="1200" b="0" i="0" u="none" strike="noStrike" kern="1200" baseline="0" dirty="0" smtClean="0">
                <a:solidFill>
                  <a:schemeClr val="tx1"/>
                </a:solidFill>
                <a:latin typeface="+mn-lt"/>
                <a:ea typeface="+mn-ea"/>
                <a:cs typeface="+mn-cs"/>
              </a:rPr>
              <a:t>was der Umwelt schadet 3. Den Krieg verbieten. Dieses «Programm» hat sie wohl</a:t>
            </a:r>
          </a:p>
          <a:p>
            <a:r>
              <a:rPr lang="de-CH" sz="1200" b="0" i="0" u="none" strike="noStrike" kern="1200" baseline="0" dirty="0" smtClean="0">
                <a:solidFill>
                  <a:schemeClr val="tx1"/>
                </a:solidFill>
                <a:latin typeface="+mn-lt"/>
                <a:ea typeface="+mn-ea"/>
                <a:cs typeface="+mn-cs"/>
              </a:rPr>
              <a:t>aus vielen Gesprächen am Küchentisch herausgehört, die wir in den 7 0er-Jahren mit</a:t>
            </a:r>
          </a:p>
          <a:p>
            <a:r>
              <a:rPr lang="de-CH" sz="1200" b="0" i="0" u="none" strike="noStrike" kern="1200" baseline="0" dirty="0" smtClean="0">
                <a:solidFill>
                  <a:schemeClr val="tx1"/>
                </a:solidFill>
                <a:latin typeface="+mn-lt"/>
                <a:ea typeface="+mn-ea"/>
                <a:cs typeface="+mn-cs"/>
              </a:rPr>
              <a:t>Menschen aus aller Welt führten. Und es ist heute aktueller denn je. Was mich jedoch</a:t>
            </a:r>
          </a:p>
          <a:p>
            <a:r>
              <a:rPr lang="de-CH" sz="1200" b="0" i="0" u="none" strike="noStrike" kern="1200" baseline="0" dirty="0" smtClean="0">
                <a:solidFill>
                  <a:schemeClr val="tx1"/>
                </a:solidFill>
                <a:latin typeface="+mn-lt"/>
                <a:ea typeface="+mn-ea"/>
                <a:cs typeface="+mn-cs"/>
              </a:rPr>
              <a:t>zuversichtlich stimmt, sind Kontakte mit jungen Menschen, denen ich im Umfeld der</a:t>
            </a:r>
          </a:p>
          <a:p>
            <a:r>
              <a:rPr lang="de-CH" sz="1200" b="0" i="0" u="none" strike="noStrike" kern="1200" baseline="0" dirty="0" err="1" smtClean="0">
                <a:solidFill>
                  <a:schemeClr val="tx1"/>
                </a:solidFill>
                <a:latin typeface="+mn-lt"/>
                <a:ea typeface="+mn-ea"/>
                <a:cs typeface="+mn-cs"/>
              </a:rPr>
              <a:t>Kovi</a:t>
            </a:r>
            <a:r>
              <a:rPr lang="de-CH" sz="1200" b="0" i="0" u="none" strike="noStrike" kern="1200" baseline="0" dirty="0" smtClean="0">
                <a:solidFill>
                  <a:schemeClr val="tx1"/>
                </a:solidFill>
                <a:latin typeface="+mn-lt"/>
                <a:ea typeface="+mn-ea"/>
                <a:cs typeface="+mn-cs"/>
              </a:rPr>
              <a:t> begegne. Sie werden hoffentlich hartnäckig und lustvoll an Rahels «Programm»</a:t>
            </a:r>
          </a:p>
          <a:p>
            <a:r>
              <a:rPr lang="de-CH" sz="1200" b="0" i="0" u="none" strike="noStrike" kern="1200" baseline="0" dirty="0" smtClean="0">
                <a:solidFill>
                  <a:schemeClr val="tx1"/>
                </a:solidFill>
                <a:latin typeface="+mn-lt"/>
                <a:ea typeface="+mn-ea"/>
                <a:cs typeface="+mn-cs"/>
              </a:rPr>
              <a:t>weiterarbeiten. Selber werde ich nicht aufhören mit dem Einsatz für «eine bessere Welt»!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a:t>
            </a:fld>
            <a:endParaRPr lang="de-CH"/>
          </a:p>
        </p:txBody>
      </p:sp>
    </p:spTree>
    <p:extLst>
      <p:ext uri="{BB962C8B-B14F-4D97-AF65-F5344CB8AC3E}">
        <p14:creationId xmlns:p14="http://schemas.microsoft.com/office/powerpoint/2010/main" val="2505529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Wir vom Kollektiv </a:t>
            </a:r>
            <a:r>
              <a:rPr lang="de-CH" sz="1200" b="0" i="0" u="none" strike="noStrike" kern="1200" baseline="0" dirty="0" err="1" smtClean="0">
                <a:solidFill>
                  <a:schemeClr val="tx1"/>
                </a:solidFill>
                <a:latin typeface="+mn-lt"/>
                <a:ea typeface="+mn-ea"/>
                <a:cs typeface="+mn-cs"/>
              </a:rPr>
              <a:t>Tany</a:t>
            </a:r>
            <a:r>
              <a:rPr lang="de-CH" sz="1200" b="0" i="0" u="none" strike="noStrike" kern="1200" baseline="0" dirty="0" smtClean="0">
                <a:solidFill>
                  <a:schemeClr val="tx1"/>
                </a:solidFill>
                <a:latin typeface="+mn-lt"/>
                <a:ea typeface="+mn-ea"/>
                <a:cs typeface="+mn-cs"/>
              </a:rPr>
              <a:t> haben uns zum Ziel gesetzt, dass Bäuerinnen, Bauer n und ihre</a:t>
            </a:r>
          </a:p>
          <a:p>
            <a:r>
              <a:rPr lang="de-CH" sz="1200" b="0" i="0" u="none" strike="noStrike" kern="1200" baseline="0" dirty="0" smtClean="0">
                <a:solidFill>
                  <a:schemeClr val="tx1"/>
                </a:solidFill>
                <a:latin typeface="+mn-lt"/>
                <a:ea typeface="+mn-ea"/>
                <a:cs typeface="+mn-cs"/>
              </a:rPr>
              <a:t>Familien nicht mehr von ihrem Land vertrieben werden. Dabei können wir schon</a:t>
            </a:r>
          </a:p>
          <a:p>
            <a:r>
              <a:rPr lang="de-CH" sz="1200" b="0" i="0" u="none" strike="noStrike" kern="1200" baseline="0" dirty="0" smtClean="0">
                <a:solidFill>
                  <a:schemeClr val="tx1"/>
                </a:solidFill>
                <a:latin typeface="+mn-lt"/>
                <a:ea typeface="+mn-ea"/>
                <a:cs typeface="+mn-cs"/>
              </a:rPr>
              <a:t>einige Siege vorweisen. Dank unserer Unterstützung konnten lokale Gemeinschaften ihr</a:t>
            </a:r>
          </a:p>
          <a:p>
            <a:r>
              <a:rPr lang="de-CH" sz="1200" b="0" i="0" u="none" strike="noStrike" kern="1200" baseline="0" dirty="0" smtClean="0">
                <a:solidFill>
                  <a:schemeClr val="tx1"/>
                </a:solidFill>
                <a:latin typeface="+mn-lt"/>
                <a:ea typeface="+mn-ea"/>
                <a:cs typeface="+mn-cs"/>
              </a:rPr>
              <a:t>Land und ihre Lebensgrundlagen behalten und mussten nicht den Projekten von</a:t>
            </a:r>
          </a:p>
          <a:p>
            <a:r>
              <a:rPr lang="de-CH" sz="1200" b="0" i="0" u="none" strike="noStrike" kern="1200" baseline="0" dirty="0" smtClean="0">
                <a:solidFill>
                  <a:schemeClr val="tx1"/>
                </a:solidFill>
                <a:latin typeface="+mn-lt"/>
                <a:ea typeface="+mn-ea"/>
                <a:cs typeface="+mn-cs"/>
              </a:rPr>
              <a:t>Grossinvestoren weichen.</a:t>
            </a:r>
          </a:p>
          <a:p>
            <a:r>
              <a:rPr lang="de-CH" sz="1200" b="0" i="0" u="none" strike="noStrike" kern="1200" baseline="0" dirty="0" smtClean="0">
                <a:solidFill>
                  <a:schemeClr val="tx1"/>
                </a:solidFill>
                <a:latin typeface="+mn-lt"/>
                <a:ea typeface="+mn-ea"/>
                <a:cs typeface="+mn-cs"/>
              </a:rPr>
              <a:t>Unser Kampf ist inspiriert von all den madagassischen Frauen, die im Kleinen, an</a:t>
            </a:r>
          </a:p>
          <a:p>
            <a:r>
              <a:rPr lang="de-CH" sz="1200" b="0" i="0" u="none" strike="noStrike" kern="1200" baseline="0" dirty="0" smtClean="0">
                <a:solidFill>
                  <a:schemeClr val="tx1"/>
                </a:solidFill>
                <a:latin typeface="+mn-lt"/>
                <a:ea typeface="+mn-ea"/>
                <a:cs typeface="+mn-cs"/>
              </a:rPr>
              <a:t>ihrem Ort – mit den Möglichkeiten, die sie haben – für bessere Lebensbedingungen</a:t>
            </a:r>
          </a:p>
          <a:p>
            <a:r>
              <a:rPr lang="de-CH" sz="1200" b="0" i="0" u="none" strike="noStrike" kern="1200" baseline="0" dirty="0" smtClean="0">
                <a:solidFill>
                  <a:schemeClr val="tx1"/>
                </a:solidFill>
                <a:latin typeface="+mn-lt"/>
                <a:ea typeface="+mn-ea"/>
                <a:cs typeface="+mn-cs"/>
              </a:rPr>
              <a:t>kämpfen. Und so haben diese Frauen mich dazu gebracht, gegen Ungerechtigkeiten zu</a:t>
            </a:r>
          </a:p>
          <a:p>
            <a:r>
              <a:rPr lang="de-CH" sz="1200" b="0" i="0" u="none" strike="noStrike" kern="1200" baseline="0" dirty="0" smtClean="0">
                <a:solidFill>
                  <a:schemeClr val="tx1"/>
                </a:solidFill>
                <a:latin typeface="+mn-lt"/>
                <a:ea typeface="+mn-ea"/>
                <a:cs typeface="+mn-cs"/>
              </a:rPr>
              <a:t>protestieren, zu handeln und das Wort zu ergreifen. Für eine echte, gerechte und nachhaltige</a:t>
            </a:r>
          </a:p>
          <a:p>
            <a:r>
              <a:rPr lang="de-CH" sz="1200" b="0" i="0" u="none" strike="noStrike" kern="1200" baseline="0" dirty="0" smtClean="0">
                <a:solidFill>
                  <a:schemeClr val="tx1"/>
                </a:solidFill>
                <a:latin typeface="+mn-lt"/>
                <a:ea typeface="+mn-ea"/>
                <a:cs typeface="+mn-cs"/>
              </a:rPr>
              <a:t>Entwicklung zum Besseren in Madagaskar. Nur wir alle zusammen können</a:t>
            </a:r>
          </a:p>
          <a:p>
            <a:r>
              <a:rPr lang="de-CH" sz="1200" b="0" i="0" u="none" strike="noStrike" kern="1200" baseline="0" dirty="0" smtClean="0">
                <a:solidFill>
                  <a:schemeClr val="tx1"/>
                </a:solidFill>
                <a:latin typeface="+mn-lt"/>
                <a:ea typeface="+mn-ea"/>
                <a:cs typeface="+mn-cs"/>
              </a:rPr>
              <a:t>etwas bewegen. Daher ist es wichtig, dass wir uns sowohl in Madagaskar wie auch</a:t>
            </a:r>
          </a:p>
          <a:p>
            <a:r>
              <a:rPr lang="de-CH" sz="1200" b="0" i="0" u="none" strike="noStrike" kern="1200" baseline="0" dirty="0" smtClean="0">
                <a:solidFill>
                  <a:schemeClr val="tx1"/>
                </a:solidFill>
                <a:latin typeface="+mn-lt"/>
                <a:ea typeface="+mn-ea"/>
                <a:cs typeface="+mn-cs"/>
              </a:rPr>
              <a:t>weltweit zusammenschliessen – Informationen austauschen und uns gegenseitig unterstützen.</a:t>
            </a:r>
          </a:p>
          <a:p>
            <a:r>
              <a:rPr lang="de-CH" sz="1200" b="0" i="0" u="none" strike="noStrike" kern="1200" baseline="0" dirty="0" smtClean="0">
                <a:solidFill>
                  <a:schemeClr val="tx1"/>
                </a:solidFill>
                <a:latin typeface="+mn-lt"/>
                <a:ea typeface="+mn-ea"/>
                <a:cs typeface="+mn-cs"/>
              </a:rPr>
              <a:t>Für eine bessere Welt; ohne Ungerechtigkeit, Korruption und Diskriminierung.</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30</a:t>
            </a:fld>
            <a:endParaRPr lang="de-CH"/>
          </a:p>
        </p:txBody>
      </p:sp>
    </p:spTree>
    <p:extLst>
      <p:ext uri="{BB962C8B-B14F-4D97-AF65-F5344CB8AC3E}">
        <p14:creationId xmlns:p14="http://schemas.microsoft.com/office/powerpoint/2010/main" val="2524770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sah schon früh die extreme Armut und das harte Leben der Mütter und Frauen auf</a:t>
            </a:r>
          </a:p>
          <a:p>
            <a:r>
              <a:rPr lang="de-CH" sz="1200" b="0" i="0" u="none" strike="noStrike" kern="1200" baseline="0" dirty="0" smtClean="0">
                <a:solidFill>
                  <a:schemeClr val="tx1"/>
                </a:solidFill>
                <a:latin typeface="+mn-lt"/>
                <a:ea typeface="+mn-ea"/>
                <a:cs typeface="+mn-cs"/>
              </a:rPr>
              <a:t>dem Land. Sie sind ständig auf den Feldern, von früh bis spät, bei Regen und bei</a:t>
            </a:r>
          </a:p>
          <a:p>
            <a:r>
              <a:rPr lang="de-CH" sz="1200" b="0" i="0" u="none" strike="noStrike" kern="1200" baseline="0" dirty="0" smtClean="0">
                <a:solidFill>
                  <a:schemeClr val="tx1"/>
                </a:solidFill>
                <a:latin typeface="+mn-lt"/>
                <a:ea typeface="+mn-ea"/>
                <a:cs typeface="+mn-cs"/>
              </a:rPr>
              <a:t>sengender Sonne. Tag ein, Tag aus schwer am Arbeiten. Es ist die Frucht ihrer Arbeit,</a:t>
            </a:r>
          </a:p>
          <a:p>
            <a:r>
              <a:rPr lang="de-CH" sz="1200" b="0" i="0" u="none" strike="noStrike" kern="1200" baseline="0" dirty="0" smtClean="0">
                <a:solidFill>
                  <a:schemeClr val="tx1"/>
                </a:solidFill>
                <a:latin typeface="+mn-lt"/>
                <a:ea typeface="+mn-ea"/>
                <a:cs typeface="+mn-cs"/>
              </a:rPr>
              <a:t>welche die gesamte Bevölkerung er nährt. Doch sie selbst bleiben die Ärmsten. Nebst</a:t>
            </a:r>
          </a:p>
          <a:p>
            <a:r>
              <a:rPr lang="de-CH" sz="1200" b="0" i="0" u="none" strike="noStrike" kern="1200" baseline="0" dirty="0" smtClean="0">
                <a:solidFill>
                  <a:schemeClr val="tx1"/>
                </a:solidFill>
                <a:latin typeface="+mn-lt"/>
                <a:ea typeface="+mn-ea"/>
                <a:cs typeface="+mn-cs"/>
              </a:rPr>
              <a:t>den harten Lebensbedingungen für die Frauen kommt auch noch das Problem des</a:t>
            </a:r>
          </a:p>
          <a:p>
            <a:r>
              <a:rPr lang="de-CH" sz="1200" b="0" i="0" u="none" strike="noStrike" kern="1200" baseline="0" dirty="0" smtClean="0">
                <a:solidFill>
                  <a:schemeClr val="tx1"/>
                </a:solidFill>
                <a:latin typeface="+mn-lt"/>
                <a:ea typeface="+mn-ea"/>
                <a:cs typeface="+mn-cs"/>
              </a:rPr>
              <a:t>Landraubes dazu. Die Frauen werden auf Kosten der industriellen Landwirtschaft vertrieben</a:t>
            </a:r>
          </a:p>
          <a:p>
            <a:r>
              <a:rPr lang="de-CH" sz="1200" b="0" i="0" u="none" strike="noStrike" kern="1200" baseline="0" dirty="0" smtClean="0">
                <a:solidFill>
                  <a:schemeClr val="tx1"/>
                </a:solidFill>
                <a:latin typeface="+mn-lt"/>
                <a:ea typeface="+mn-ea"/>
                <a:cs typeface="+mn-cs"/>
              </a:rPr>
              <a:t>und ihrer Lebensgrundlage beraubt. Damit einher gehen oft auch Missbrauch</a:t>
            </a:r>
          </a:p>
          <a:p>
            <a:r>
              <a:rPr lang="de-CH" sz="1200" b="0" i="0" u="none" strike="noStrike" kern="1200" baseline="0" dirty="0" smtClean="0">
                <a:solidFill>
                  <a:schemeClr val="tx1"/>
                </a:solidFill>
                <a:latin typeface="+mn-lt"/>
                <a:ea typeface="+mn-ea"/>
                <a:cs typeface="+mn-cs"/>
              </a:rPr>
              <a:t>und Gewalt. Diese Ungerechtigkeiten empören mich und haben mich zum Handeln</a:t>
            </a:r>
          </a:p>
          <a:p>
            <a:r>
              <a:rPr lang="de-CH" sz="1200" b="0" i="0" u="none" strike="noStrike" kern="1200" baseline="0" dirty="0" smtClean="0">
                <a:solidFill>
                  <a:schemeClr val="tx1"/>
                </a:solidFill>
                <a:latin typeface="+mn-lt"/>
                <a:ea typeface="+mn-ea"/>
                <a:cs typeface="+mn-cs"/>
              </a:rPr>
              <a:t>bewegt. Seit mehr als 20 Jahren kämpfe ich für die Wertschätzung der Arbeit dieser</a:t>
            </a:r>
          </a:p>
          <a:p>
            <a:r>
              <a:rPr lang="de-CH" sz="1200" b="0" i="0" u="none" strike="noStrike" kern="1200" baseline="0" dirty="0" smtClean="0">
                <a:solidFill>
                  <a:schemeClr val="tx1"/>
                </a:solidFill>
                <a:latin typeface="+mn-lt"/>
                <a:ea typeface="+mn-ea"/>
                <a:cs typeface="+mn-cs"/>
              </a:rPr>
              <a:t>Frauen, für die Verteidigung ihrer wirtschaftlichen und sozialen Rechte – damit sie</a:t>
            </a:r>
          </a:p>
          <a:p>
            <a:r>
              <a:rPr lang="de-CH" sz="1200" b="0" i="0" u="none" strike="noStrike" kern="1200" baseline="0" dirty="0" smtClean="0">
                <a:solidFill>
                  <a:schemeClr val="tx1"/>
                </a:solidFill>
                <a:latin typeface="+mn-lt"/>
                <a:ea typeface="+mn-ea"/>
                <a:cs typeface="+mn-cs"/>
              </a:rPr>
              <a:t>ein würdevolles Leben führen können.</a:t>
            </a:r>
          </a:p>
          <a:p>
            <a:r>
              <a:rPr lang="de-CH" sz="1200" b="0" i="0" u="none" strike="noStrike" kern="1200" baseline="0" dirty="0" smtClean="0">
                <a:solidFill>
                  <a:schemeClr val="tx1"/>
                </a:solidFill>
                <a:latin typeface="+mn-lt"/>
                <a:ea typeface="+mn-ea"/>
                <a:cs typeface="+mn-cs"/>
              </a:rPr>
              <a:t>Ich will der Ungerechtigkeit ein Ende setzen. Damit auch zukünftige Generationen</a:t>
            </a:r>
          </a:p>
          <a:p>
            <a:r>
              <a:rPr lang="de-CH" sz="1200" b="0" i="0" u="none" strike="noStrike" kern="1200" baseline="0" dirty="0" smtClean="0">
                <a:solidFill>
                  <a:schemeClr val="tx1"/>
                </a:solidFill>
                <a:latin typeface="+mn-lt"/>
                <a:ea typeface="+mn-ea"/>
                <a:cs typeface="+mn-cs"/>
              </a:rPr>
              <a:t>eine intakte Umwelt erleben können, damit Frauen ihre Lebensbedingungen selber</a:t>
            </a:r>
          </a:p>
          <a:p>
            <a:r>
              <a:rPr lang="de-CH" sz="1200" b="0" i="0" u="none" strike="noStrike" kern="1200" baseline="0" dirty="0" smtClean="0">
                <a:solidFill>
                  <a:schemeClr val="tx1"/>
                </a:solidFill>
                <a:latin typeface="+mn-lt"/>
                <a:ea typeface="+mn-ea"/>
                <a:cs typeface="+mn-cs"/>
              </a:rPr>
              <a:t>bestimmen können. Ich will, dass in Zukunft die menschlichen Werte und der Respekt</a:t>
            </a:r>
          </a:p>
          <a:p>
            <a:r>
              <a:rPr lang="de-CH" sz="1200" b="0" i="0" u="none" strike="noStrike" kern="1200" baseline="0" dirty="0" smtClean="0">
                <a:solidFill>
                  <a:schemeClr val="tx1"/>
                </a:solidFill>
                <a:latin typeface="+mn-lt"/>
                <a:ea typeface="+mn-ea"/>
                <a:cs typeface="+mn-cs"/>
              </a:rPr>
              <a:t>vor der Natur zählen und nicht nur der wirtschaftliche Nutzen.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31</a:t>
            </a:fld>
            <a:endParaRPr lang="de-CH"/>
          </a:p>
        </p:txBody>
      </p:sp>
    </p:spTree>
    <p:extLst>
      <p:ext uri="{BB962C8B-B14F-4D97-AF65-F5344CB8AC3E}">
        <p14:creationId xmlns:p14="http://schemas.microsoft.com/office/powerpoint/2010/main" val="1673975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Das brasilianische Umweltministerium gibt grünes Licht für alles, was geschieht:</a:t>
            </a:r>
          </a:p>
          <a:p>
            <a:r>
              <a:rPr lang="de-CH" sz="1200" b="0" i="0" u="none" strike="noStrike" kern="1200" baseline="0" dirty="0" smtClean="0">
                <a:solidFill>
                  <a:schemeClr val="tx1"/>
                </a:solidFill>
                <a:latin typeface="+mn-lt"/>
                <a:ea typeface="+mn-ea"/>
                <a:cs typeface="+mn-cs"/>
              </a:rPr>
              <a:t>Wasserkraft, Entwaldung. Alles liegt im Interesse des Kapitals. Es entspricht nicht den</a:t>
            </a:r>
          </a:p>
          <a:p>
            <a:r>
              <a:rPr lang="de-CH" sz="1200" b="0" i="0" u="none" strike="noStrike" kern="1200" baseline="0" dirty="0" smtClean="0">
                <a:solidFill>
                  <a:schemeClr val="tx1"/>
                </a:solidFill>
                <a:latin typeface="+mn-lt"/>
                <a:ea typeface="+mn-ea"/>
                <a:cs typeface="+mn-cs"/>
              </a:rPr>
              <a:t>Interessen der Menschen, insbesondere der indigenen Völker, die sich diesen Kampf</a:t>
            </a:r>
          </a:p>
          <a:p>
            <a:r>
              <a:rPr lang="de-CH" sz="1200" b="0" i="0" u="none" strike="noStrike" kern="1200" baseline="0" dirty="0" smtClean="0">
                <a:solidFill>
                  <a:schemeClr val="tx1"/>
                </a:solidFill>
                <a:latin typeface="+mn-lt"/>
                <a:ea typeface="+mn-ea"/>
                <a:cs typeface="+mn-cs"/>
              </a:rPr>
              <a:t>zu Herzen genommen haben. Um erfolgreich zu sein, müssen wir die Räume auf Regierungsebene</a:t>
            </a:r>
          </a:p>
          <a:p>
            <a:r>
              <a:rPr lang="de-CH" sz="1200" b="0" i="0" u="none" strike="noStrike" kern="1200" baseline="0" dirty="0" smtClean="0">
                <a:solidFill>
                  <a:schemeClr val="tx1"/>
                </a:solidFill>
                <a:latin typeface="+mn-lt"/>
                <a:ea typeface="+mn-ea"/>
                <a:cs typeface="+mn-cs"/>
              </a:rPr>
              <a:t>besetzen. Wir kommen Schritt um Schritt voran, damit wir etwas bewegen</a:t>
            </a:r>
          </a:p>
          <a:p>
            <a:r>
              <a:rPr lang="de-CH" sz="1200" b="0" i="0" u="none" strike="noStrike" kern="1200" baseline="0" dirty="0" smtClean="0">
                <a:solidFill>
                  <a:schemeClr val="tx1"/>
                </a:solidFill>
                <a:latin typeface="+mn-lt"/>
                <a:ea typeface="+mn-ea"/>
                <a:cs typeface="+mn-cs"/>
              </a:rPr>
              <a:t>können. Auf lokaler Ebene haben wir viel getan und mit anderen indigenen Völkern</a:t>
            </a:r>
          </a:p>
          <a:p>
            <a:r>
              <a:rPr lang="de-CH" sz="1200" b="0" i="0" u="none" strike="noStrike" kern="1200" baseline="0" dirty="0" smtClean="0">
                <a:solidFill>
                  <a:schemeClr val="tx1"/>
                </a:solidFill>
                <a:latin typeface="+mn-lt"/>
                <a:ea typeface="+mn-ea"/>
                <a:cs typeface="+mn-cs"/>
              </a:rPr>
              <a:t>zusammengearbeitet. Wir haben aufgezeigt, dass wir gemeinsam kämpfen können.</a:t>
            </a:r>
          </a:p>
          <a:p>
            <a:r>
              <a:rPr lang="de-CH" sz="1200" b="0" i="0" u="none" strike="noStrike" kern="1200" baseline="0" dirty="0" smtClean="0">
                <a:solidFill>
                  <a:schemeClr val="tx1"/>
                </a:solidFill>
                <a:latin typeface="+mn-lt"/>
                <a:ea typeface="+mn-ea"/>
                <a:cs typeface="+mn-cs"/>
              </a:rPr>
              <a:t>Weil das Narrativ der Regierung im Ausland anders ist als das, was im Land passiert,</a:t>
            </a:r>
          </a:p>
          <a:p>
            <a:r>
              <a:rPr lang="de-CH" sz="1200" b="0" i="0" u="none" strike="noStrike" kern="1200" baseline="0" dirty="0" smtClean="0">
                <a:solidFill>
                  <a:schemeClr val="tx1"/>
                </a:solidFill>
                <a:latin typeface="+mn-lt"/>
                <a:ea typeface="+mn-ea"/>
                <a:cs typeface="+mn-cs"/>
              </a:rPr>
              <a:t>müssen wir die Stimmen der indigenen Völker auf der UN-Klimakonferenz vertreten.</a:t>
            </a:r>
          </a:p>
          <a:p>
            <a:r>
              <a:rPr lang="de-CH" sz="1200" b="0" i="0" u="none" strike="noStrike" kern="1200" baseline="0" dirty="0" smtClean="0">
                <a:solidFill>
                  <a:schemeClr val="tx1"/>
                </a:solidFill>
                <a:latin typeface="+mn-lt"/>
                <a:ea typeface="+mn-ea"/>
                <a:cs typeface="+mn-cs"/>
              </a:rPr>
              <a:t>Grosse politische Leader und Unternehmer sowie Grundbesitzer sollten für das bestraft</a:t>
            </a:r>
          </a:p>
          <a:p>
            <a:r>
              <a:rPr lang="de-CH" sz="1200" b="0" i="0" u="none" strike="noStrike" kern="1200" baseline="0" dirty="0" smtClean="0">
                <a:solidFill>
                  <a:schemeClr val="tx1"/>
                </a:solidFill>
                <a:latin typeface="+mn-lt"/>
                <a:ea typeface="+mn-ea"/>
                <a:cs typeface="+mn-cs"/>
              </a:rPr>
              <a:t>werden, was sie mit dem Leben von Menschen, Tieren und dem Leben in Flüssen und</a:t>
            </a:r>
          </a:p>
          <a:p>
            <a:r>
              <a:rPr lang="de-CH" sz="1200" b="0" i="0" u="none" strike="noStrike" kern="1200" baseline="0" dirty="0" smtClean="0">
                <a:solidFill>
                  <a:schemeClr val="tx1"/>
                </a:solidFill>
                <a:latin typeface="+mn-lt"/>
                <a:ea typeface="+mn-ea"/>
                <a:cs typeface="+mn-cs"/>
              </a:rPr>
              <a:t>Wäldern machen.</a:t>
            </a:r>
          </a:p>
          <a:p>
            <a:r>
              <a:rPr lang="de-CH" sz="1200" b="0" i="0" u="none" strike="noStrike" kern="1200" baseline="0" dirty="0" smtClean="0">
                <a:solidFill>
                  <a:schemeClr val="tx1"/>
                </a:solidFill>
                <a:latin typeface="+mn-lt"/>
                <a:ea typeface="+mn-ea"/>
                <a:cs typeface="+mn-cs"/>
              </a:rPr>
              <a:t>Ausserhalb des Landes wird die Regierung gelobt, während wir auf Gemeindeebene</a:t>
            </a:r>
          </a:p>
          <a:p>
            <a:r>
              <a:rPr lang="de-CH" sz="1200" b="0" i="0" u="none" strike="noStrike" kern="1200" baseline="0" dirty="0" smtClean="0">
                <a:solidFill>
                  <a:schemeClr val="tx1"/>
                </a:solidFill>
                <a:latin typeface="+mn-lt"/>
                <a:ea typeface="+mn-ea"/>
                <a:cs typeface="+mn-cs"/>
              </a:rPr>
              <a:t>wegen dieser Regierung sterben.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32</a:t>
            </a:fld>
            <a:endParaRPr lang="de-CH"/>
          </a:p>
        </p:txBody>
      </p:sp>
    </p:spTree>
    <p:extLst>
      <p:ext uri="{BB962C8B-B14F-4D97-AF65-F5344CB8AC3E}">
        <p14:creationId xmlns:p14="http://schemas.microsoft.com/office/powerpoint/2010/main" val="3931726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Seit meiner Jugend engagiere ich mich für die völlige Gleichberechtigung von Frauen</a:t>
            </a:r>
          </a:p>
          <a:p>
            <a:r>
              <a:rPr lang="de-CH" sz="1200" b="0" i="0" u="none" strike="noStrike" kern="1200" baseline="0" dirty="0" smtClean="0">
                <a:solidFill>
                  <a:schemeClr val="tx1"/>
                </a:solidFill>
                <a:latin typeface="+mn-lt"/>
                <a:ea typeface="+mn-ea"/>
                <a:cs typeface="+mn-cs"/>
              </a:rPr>
              <a:t>und Männern in der Gesellschaft wie in der Kirche. Ich glaube auch, Frauen wären die</a:t>
            </a:r>
          </a:p>
          <a:p>
            <a:r>
              <a:rPr lang="de-CH" sz="1200" b="0" i="0" u="none" strike="noStrike" kern="1200" baseline="0" dirty="0" smtClean="0">
                <a:solidFill>
                  <a:schemeClr val="tx1"/>
                </a:solidFill>
                <a:latin typeface="+mn-lt"/>
                <a:ea typeface="+mn-ea"/>
                <a:cs typeface="+mn-cs"/>
              </a:rPr>
              <a:t>besseren Priester. Ich selbst wollte aber nie in den «Boys Club». Bevor ich Feministin</a:t>
            </a:r>
          </a:p>
          <a:p>
            <a:r>
              <a:rPr lang="de-CH" sz="1200" b="0" i="0" u="none" strike="noStrike" kern="1200" baseline="0" dirty="0" smtClean="0">
                <a:solidFill>
                  <a:schemeClr val="tx1"/>
                </a:solidFill>
                <a:latin typeface="+mn-lt"/>
                <a:ea typeface="+mn-ea"/>
                <a:cs typeface="+mn-cs"/>
              </a:rPr>
              <a:t>wurde, war ich politische Aktivistin. Erst durch meine Erfahrung von Solidarität, die ich</a:t>
            </a:r>
          </a:p>
          <a:p>
            <a:r>
              <a:rPr lang="de-CH" sz="1200" b="0" i="0" u="none" strike="noStrike" kern="1200" baseline="0" dirty="0" smtClean="0">
                <a:solidFill>
                  <a:schemeClr val="tx1"/>
                </a:solidFill>
                <a:latin typeface="+mn-lt"/>
                <a:ea typeface="+mn-ea"/>
                <a:cs typeface="+mn-cs"/>
              </a:rPr>
              <a:t>mit streikenden Arbeiter/innen in einer Fabrik im Jahr 1975 gemacht habe, wurde ich zu</a:t>
            </a:r>
          </a:p>
          <a:p>
            <a:r>
              <a:rPr lang="de-CH" sz="1200" b="0" i="0" u="none" strike="noStrike" kern="1200" baseline="0" dirty="0" smtClean="0">
                <a:solidFill>
                  <a:schemeClr val="tx1"/>
                </a:solidFill>
                <a:latin typeface="+mn-lt"/>
                <a:ea typeface="+mn-ea"/>
                <a:cs typeface="+mn-cs"/>
              </a:rPr>
              <a:t>einer politischen Aktivistin. Meine Teilnahme an einer vom Ökumenischen Rat der Kirchen in</a:t>
            </a:r>
          </a:p>
          <a:p>
            <a:r>
              <a:rPr lang="de-CH" sz="1200" b="0" i="0" u="none" strike="noStrike" kern="1200" baseline="0" dirty="0" smtClean="0">
                <a:solidFill>
                  <a:schemeClr val="tx1"/>
                </a:solidFill>
                <a:latin typeface="+mn-lt"/>
                <a:ea typeface="+mn-ea"/>
                <a:cs typeface="+mn-cs"/>
              </a:rPr>
              <a:t>Venedig organisierten Frauenkonferenz hat mich dann für die Frauenfrage und für die</a:t>
            </a:r>
          </a:p>
          <a:p>
            <a:r>
              <a:rPr lang="de-CH" sz="1200" b="0" i="0" u="none" strike="noStrike" kern="1200" baseline="0" dirty="0" smtClean="0">
                <a:solidFill>
                  <a:schemeClr val="tx1"/>
                </a:solidFill>
                <a:latin typeface="+mn-lt"/>
                <a:ea typeface="+mn-ea"/>
                <a:cs typeface="+mn-cs"/>
              </a:rPr>
              <a:t>Dynamiken von Geschlechterunterdrückung sensibilisiert. Diese Erfahrungen haben dann</a:t>
            </a:r>
          </a:p>
          <a:p>
            <a:r>
              <a:rPr lang="de-CH" sz="1200" b="0" i="0" u="none" strike="noStrike" kern="1200" baseline="0" dirty="0" smtClean="0">
                <a:solidFill>
                  <a:schemeClr val="tx1"/>
                </a:solidFill>
                <a:latin typeface="+mn-lt"/>
                <a:ea typeface="+mn-ea"/>
                <a:cs typeface="+mn-cs"/>
              </a:rPr>
              <a:t>meine Leidenschaft und mein Engagement für Frauen ausgelöst.</a:t>
            </a:r>
          </a:p>
          <a:p>
            <a:r>
              <a:rPr lang="de-CH" sz="1200" b="0" i="0" u="none" strike="noStrike" kern="1200" baseline="0" dirty="0" smtClean="0">
                <a:solidFill>
                  <a:schemeClr val="tx1"/>
                </a:solidFill>
                <a:latin typeface="+mn-lt"/>
                <a:ea typeface="+mn-ea"/>
                <a:cs typeface="+mn-cs"/>
              </a:rPr>
              <a:t>Als Benediktinerin ziehe ich meine Kraft aus der Kontemplation. Ich bin eine kontemplative</a:t>
            </a:r>
          </a:p>
          <a:p>
            <a:r>
              <a:rPr lang="de-CH" sz="1200" b="0" i="0" u="none" strike="noStrike" kern="1200" baseline="0" dirty="0" smtClean="0">
                <a:solidFill>
                  <a:schemeClr val="tx1"/>
                </a:solidFill>
                <a:latin typeface="+mn-lt"/>
                <a:ea typeface="+mn-ea"/>
                <a:cs typeface="+mn-cs"/>
              </a:rPr>
              <a:t>Aktivistin. Für die Philippinen wünsche ich mir, dass alle ein Haus und etwas</a:t>
            </a:r>
          </a:p>
          <a:p>
            <a:r>
              <a:rPr lang="de-CH" sz="1200" b="0" i="0" u="none" strike="noStrike" kern="1200" baseline="0" dirty="0" smtClean="0">
                <a:solidFill>
                  <a:schemeClr val="tx1"/>
                </a:solidFill>
                <a:latin typeface="+mn-lt"/>
                <a:ea typeface="+mn-ea"/>
                <a:cs typeface="+mn-cs"/>
              </a:rPr>
              <a:t>Land haben, sodass die Eltern ihren Lebensunterhalt verdienen und die Kinder eine</a:t>
            </a:r>
          </a:p>
          <a:p>
            <a:r>
              <a:rPr lang="de-CH" sz="1200" b="0" i="0" u="none" strike="noStrike" kern="1200" baseline="0" dirty="0" smtClean="0">
                <a:solidFill>
                  <a:schemeClr val="tx1"/>
                </a:solidFill>
                <a:latin typeface="+mn-lt"/>
                <a:ea typeface="+mn-ea"/>
                <a:cs typeface="+mn-cs"/>
              </a:rPr>
              <a:t>Ausbildung geniessen können und dass die ganze Familie in irgendeiner Form gemeinsam</a:t>
            </a:r>
          </a:p>
          <a:p>
            <a:r>
              <a:rPr lang="de-CH" sz="1200" b="0" i="0" u="none" strike="noStrike" kern="1200" baseline="0" dirty="0" smtClean="0">
                <a:solidFill>
                  <a:schemeClr val="tx1"/>
                </a:solidFill>
                <a:latin typeface="+mn-lt"/>
                <a:ea typeface="+mn-ea"/>
                <a:cs typeface="+mn-cs"/>
              </a:rPr>
              <a:t>Freizeit verbringen kann. Ich wünsche mir natürlich auch die Gleichstellung</a:t>
            </a:r>
          </a:p>
          <a:p>
            <a:r>
              <a:rPr lang="de-CH" sz="1200" b="0" i="0" u="none" strike="noStrike" kern="1200" baseline="0" dirty="0" smtClean="0">
                <a:solidFill>
                  <a:schemeClr val="tx1"/>
                </a:solidFill>
                <a:latin typeface="+mn-lt"/>
                <a:ea typeface="+mn-ea"/>
                <a:cs typeface="+mn-cs"/>
              </a:rPr>
              <a:t>der Geschlechter für alle kommenden Generationen.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33</a:t>
            </a:fld>
            <a:endParaRPr lang="de-CH"/>
          </a:p>
        </p:txBody>
      </p:sp>
    </p:spTree>
    <p:extLst>
      <p:ext uri="{BB962C8B-B14F-4D97-AF65-F5344CB8AC3E}">
        <p14:creationId xmlns:p14="http://schemas.microsoft.com/office/powerpoint/2010/main" val="2264010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besuchte ein gemischtes Gymnasium in Johannesburg. Jeden Schultag mussten</a:t>
            </a:r>
          </a:p>
          <a:p>
            <a:r>
              <a:rPr lang="de-CH" sz="1200" b="0" i="0" u="none" strike="noStrike" kern="1200" baseline="0" dirty="0" smtClean="0">
                <a:solidFill>
                  <a:schemeClr val="tx1"/>
                </a:solidFill>
                <a:latin typeface="+mn-lt"/>
                <a:ea typeface="+mn-ea"/>
                <a:cs typeface="+mn-cs"/>
              </a:rPr>
              <a:t>wir Standarduniform tragen – die Jungen Hosen und die Mädchen auch im kalten Winter</a:t>
            </a:r>
          </a:p>
          <a:p>
            <a:r>
              <a:rPr lang="de-CH" sz="1200" b="0" i="0" u="none" strike="noStrike" kern="1200" baseline="0" dirty="0" smtClean="0">
                <a:solidFill>
                  <a:schemeClr val="tx1"/>
                </a:solidFill>
                <a:latin typeface="+mn-lt"/>
                <a:ea typeface="+mn-ea"/>
                <a:cs typeface="+mn-cs"/>
              </a:rPr>
              <a:t>Röcke. Wir vier Mädchen haben unseren Lehrer/innen unsere Sorge vorgetragen. Geändert</a:t>
            </a:r>
          </a:p>
          <a:p>
            <a:r>
              <a:rPr lang="de-CH" sz="1200" b="0" i="0" u="none" strike="noStrike" kern="1200" baseline="0" dirty="0" smtClean="0">
                <a:solidFill>
                  <a:schemeClr val="tx1"/>
                </a:solidFill>
                <a:latin typeface="+mn-lt"/>
                <a:ea typeface="+mn-ea"/>
                <a:cs typeface="+mn-cs"/>
              </a:rPr>
              <a:t>hat sich nichts. Da merkten wir, dass wir nicht auf Veränderung warten, sondern</a:t>
            </a:r>
          </a:p>
          <a:p>
            <a:r>
              <a:rPr lang="de-CH" sz="1200" b="0" i="0" u="none" strike="noStrike" kern="1200" baseline="0" dirty="0" smtClean="0">
                <a:solidFill>
                  <a:schemeClr val="tx1"/>
                </a:solidFill>
                <a:latin typeface="+mn-lt"/>
                <a:ea typeface="+mn-ea"/>
                <a:cs typeface="+mn-cs"/>
              </a:rPr>
              <a:t>für uns selbst einstehen mussten. Am kommenden Montag kamen wir in Hosen zur</a:t>
            </a:r>
          </a:p>
          <a:p>
            <a:r>
              <a:rPr lang="de-CH" sz="1200" b="0" i="0" u="none" strike="noStrike" kern="1200" baseline="0" dirty="0" smtClean="0">
                <a:solidFill>
                  <a:schemeClr val="tx1"/>
                </a:solidFill>
                <a:latin typeface="+mn-lt"/>
                <a:ea typeface="+mn-ea"/>
                <a:cs typeface="+mn-cs"/>
              </a:rPr>
              <a:t>Schule. Es gab zuerst zwar negative Reaktionen der Schulleitung, doch schliesslich</a:t>
            </a:r>
          </a:p>
          <a:p>
            <a:r>
              <a:rPr lang="de-CH" sz="1200" b="0" i="0" u="none" strike="noStrike" kern="1200" baseline="0" dirty="0" smtClean="0">
                <a:solidFill>
                  <a:schemeClr val="tx1"/>
                </a:solidFill>
                <a:latin typeface="+mn-lt"/>
                <a:ea typeface="+mn-ea"/>
                <a:cs typeface="+mn-cs"/>
              </a:rPr>
              <a:t>wurde uns Mädchen erlaubt, Hosen zu tragen, wann immer wir wollten. Diese Schlüsselerfahrung</a:t>
            </a:r>
          </a:p>
          <a:p>
            <a:r>
              <a:rPr lang="de-CH" sz="1200" b="0" i="0" u="none" strike="noStrike" kern="1200" baseline="0" dirty="0" smtClean="0">
                <a:solidFill>
                  <a:schemeClr val="tx1"/>
                </a:solidFill>
                <a:latin typeface="+mn-lt"/>
                <a:ea typeface="+mn-ea"/>
                <a:cs typeface="+mn-cs"/>
              </a:rPr>
              <a:t>lehrte mich, mich für das einzusetzen, was ich für richtig halte.</a:t>
            </a:r>
          </a:p>
          <a:p>
            <a:r>
              <a:rPr lang="de-CH" sz="1200" b="0" i="0" u="none" strike="noStrike" kern="1200" baseline="0" dirty="0" smtClean="0">
                <a:solidFill>
                  <a:schemeClr val="tx1"/>
                </a:solidFill>
                <a:latin typeface="+mn-lt"/>
                <a:ea typeface="+mn-ea"/>
                <a:cs typeface="+mn-cs"/>
              </a:rPr>
              <a:t>Ich plädiere dafür, dass in einer Demokratie für Politiker/innen höhere moralische</a:t>
            </a:r>
          </a:p>
          <a:p>
            <a:r>
              <a:rPr lang="de-CH" sz="1200" b="0" i="0" u="none" strike="noStrike" kern="1200" baseline="0" dirty="0" smtClean="0">
                <a:solidFill>
                  <a:schemeClr val="tx1"/>
                </a:solidFill>
                <a:latin typeface="+mn-lt"/>
                <a:ea typeface="+mn-ea"/>
                <a:cs typeface="+mn-cs"/>
              </a:rPr>
              <a:t>Standards gelten sollen. Die Institutionen sollen den Menschen dienen und nicht umgekehrt.</a:t>
            </a:r>
          </a:p>
          <a:p>
            <a:r>
              <a:rPr lang="de-CH" sz="1200" b="0" i="0" u="none" strike="noStrike" kern="1200" baseline="0" dirty="0" smtClean="0">
                <a:solidFill>
                  <a:schemeClr val="tx1"/>
                </a:solidFill>
                <a:latin typeface="+mn-lt"/>
                <a:ea typeface="+mn-ea"/>
                <a:cs typeface="+mn-cs"/>
              </a:rPr>
              <a:t>Daher bin ich stolz darauf, Teil eines Teams zu sein, das zur Verhaftung des</a:t>
            </a:r>
          </a:p>
          <a:p>
            <a:r>
              <a:rPr lang="de-CH" sz="1200" b="0" i="0" u="none" strike="noStrike" kern="1200" baseline="0" dirty="0" smtClean="0">
                <a:solidFill>
                  <a:schemeClr val="tx1"/>
                </a:solidFill>
                <a:latin typeface="+mn-lt"/>
                <a:ea typeface="+mn-ea"/>
                <a:cs typeface="+mn-cs"/>
              </a:rPr>
              <a:t>Bürgermeisters von </a:t>
            </a:r>
            <a:r>
              <a:rPr lang="de-CH" sz="1200" b="0" i="0" u="none" strike="noStrike" kern="1200" baseline="0" dirty="0" err="1" smtClean="0">
                <a:solidFill>
                  <a:schemeClr val="tx1"/>
                </a:solidFill>
                <a:latin typeface="+mn-lt"/>
                <a:ea typeface="+mn-ea"/>
                <a:cs typeface="+mn-cs"/>
              </a:rPr>
              <a:t>Lusikisiki</a:t>
            </a:r>
            <a:r>
              <a:rPr lang="de-CH" sz="1200" b="0" i="0" u="none" strike="noStrike" kern="1200" baseline="0" dirty="0" smtClean="0">
                <a:solidFill>
                  <a:schemeClr val="tx1"/>
                </a:solidFill>
                <a:latin typeface="+mn-lt"/>
                <a:ea typeface="+mn-ea"/>
                <a:cs typeface="+mn-cs"/>
              </a:rPr>
              <a:t> am </a:t>
            </a:r>
            <a:r>
              <a:rPr lang="de-CH" sz="1200" b="0" i="0" u="none" strike="noStrike" kern="1200" baseline="0" dirty="0" err="1" smtClean="0">
                <a:solidFill>
                  <a:schemeClr val="tx1"/>
                </a:solidFill>
                <a:latin typeface="+mn-lt"/>
                <a:ea typeface="+mn-ea"/>
                <a:cs typeface="+mn-cs"/>
              </a:rPr>
              <a:t>Ostkap</a:t>
            </a:r>
            <a:r>
              <a:rPr lang="de-CH" sz="1200" b="0" i="0" u="none" strike="noStrike" kern="1200" baseline="0" dirty="0" smtClean="0">
                <a:solidFill>
                  <a:schemeClr val="tx1"/>
                </a:solidFill>
                <a:latin typeface="+mn-lt"/>
                <a:ea typeface="+mn-ea"/>
                <a:cs typeface="+mn-cs"/>
              </a:rPr>
              <a:t> geführt hat. Denn er hat seine Pflichten gegenüber</a:t>
            </a:r>
          </a:p>
          <a:p>
            <a:r>
              <a:rPr lang="de-CH" sz="1200" b="0" i="0" u="none" strike="noStrike" kern="1200" baseline="0" dirty="0" smtClean="0">
                <a:solidFill>
                  <a:schemeClr val="tx1"/>
                </a:solidFill>
                <a:latin typeface="+mn-lt"/>
                <a:ea typeface="+mn-ea"/>
                <a:cs typeface="+mn-cs"/>
              </a:rPr>
              <a:t>seinen Wähler/innen, deren Häuser durch die lokale Regierung illegal abgerissen</a:t>
            </a:r>
          </a:p>
          <a:p>
            <a:r>
              <a:rPr lang="de-CH" sz="1200" b="0" i="0" u="none" strike="noStrike" kern="1200" baseline="0" dirty="0" smtClean="0">
                <a:solidFill>
                  <a:schemeClr val="tx1"/>
                </a:solidFill>
                <a:latin typeface="+mn-lt"/>
                <a:ea typeface="+mn-ea"/>
                <a:cs typeface="+mn-cs"/>
              </a:rPr>
              <a:t>wurden, fahrlässig verletzt.</a:t>
            </a:r>
          </a:p>
          <a:p>
            <a:r>
              <a:rPr lang="de-CH" sz="1200" b="0" i="0" u="none" strike="noStrike" kern="1200" baseline="0" dirty="0" smtClean="0">
                <a:solidFill>
                  <a:schemeClr val="tx1"/>
                </a:solidFill>
                <a:latin typeface="+mn-lt"/>
                <a:ea typeface="+mn-ea"/>
                <a:cs typeface="+mn-cs"/>
              </a:rPr>
              <a:t>Ich wünsche mir, dass meine Generation eine bessere Geschichte zu erzählen hat als</a:t>
            </a:r>
          </a:p>
          <a:p>
            <a:r>
              <a:rPr lang="de-CH" sz="1200" b="0" i="0" u="none" strike="noStrike" kern="1200" baseline="0" dirty="0" smtClean="0">
                <a:solidFill>
                  <a:schemeClr val="tx1"/>
                </a:solidFill>
                <a:latin typeface="+mn-lt"/>
                <a:ea typeface="+mn-ea"/>
                <a:cs typeface="+mn-cs"/>
              </a:rPr>
              <a:t>die, die vor uns kam. Ich wünsche mir eine Welt, in der Unterschiedlichkeit umarmt</a:t>
            </a:r>
          </a:p>
          <a:p>
            <a:r>
              <a:rPr lang="de-CH" sz="1200" b="0" i="0" u="none" strike="noStrike" kern="1200" baseline="0" dirty="0" smtClean="0">
                <a:solidFill>
                  <a:schemeClr val="tx1"/>
                </a:solidFill>
                <a:latin typeface="+mn-lt"/>
                <a:ea typeface="+mn-ea"/>
                <a:cs typeface="+mn-cs"/>
              </a:rPr>
              <a:t>statt gemieden, erforscht statt aufs Äussere reduziert und gefeiert statt erniedrigt wird.</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34</a:t>
            </a:fld>
            <a:endParaRPr lang="de-CH"/>
          </a:p>
        </p:txBody>
      </p:sp>
    </p:spTree>
    <p:extLst>
      <p:ext uri="{BB962C8B-B14F-4D97-AF65-F5344CB8AC3E}">
        <p14:creationId xmlns:p14="http://schemas.microsoft.com/office/powerpoint/2010/main" val="525095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An diesem Ort sind die Menschen jetzt wie meine Familie, ich bin ein Teil ihrer Gemeinschaft.</a:t>
            </a:r>
          </a:p>
          <a:p>
            <a:r>
              <a:rPr lang="de-CH" sz="1200" b="0" i="0" u="none" strike="noStrike" kern="1200" baseline="0" dirty="0" smtClean="0">
                <a:solidFill>
                  <a:schemeClr val="tx1"/>
                </a:solidFill>
                <a:latin typeface="+mn-lt"/>
                <a:ea typeface="+mn-ea"/>
                <a:cs typeface="+mn-cs"/>
              </a:rPr>
              <a:t>Allein meine Präsenz in der Gemeinde ist schon eine Art Anwaltschaft. Ich, als</a:t>
            </a:r>
          </a:p>
          <a:p>
            <a:r>
              <a:rPr lang="de-CH" sz="1200" b="0" i="0" u="none" strike="noStrike" kern="1200" baseline="0" dirty="0" smtClean="0">
                <a:solidFill>
                  <a:schemeClr val="tx1"/>
                </a:solidFill>
                <a:latin typeface="+mn-lt"/>
                <a:ea typeface="+mn-ea"/>
                <a:cs typeface="+mn-cs"/>
              </a:rPr>
              <a:t>junge «unberührbare» </a:t>
            </a:r>
            <a:r>
              <a:rPr lang="de-CH" sz="1200" b="0" i="0" u="none" strike="noStrike" kern="1200" baseline="0" dirty="0" err="1" smtClean="0">
                <a:solidFill>
                  <a:schemeClr val="tx1"/>
                </a:solidFill>
                <a:latin typeface="+mn-lt"/>
                <a:ea typeface="+mn-ea"/>
                <a:cs typeface="+mn-cs"/>
              </a:rPr>
              <a:t>Dalit</a:t>
            </a:r>
            <a:r>
              <a:rPr lang="de-CH" sz="1200" b="0" i="0" u="none" strike="noStrike" kern="1200" baseline="0" dirty="0" smtClean="0">
                <a:solidFill>
                  <a:schemeClr val="tx1"/>
                </a:solidFill>
                <a:latin typeface="+mn-lt"/>
                <a:ea typeface="+mn-ea"/>
                <a:cs typeface="+mn-cs"/>
              </a:rPr>
              <a:t>-Frau, habe viele junge Mädchen und Frauen nur durch meine</a:t>
            </a:r>
          </a:p>
          <a:p>
            <a:r>
              <a:rPr lang="de-CH" sz="1200" b="0" i="0" u="none" strike="noStrike" kern="1200" baseline="0" dirty="0" smtClean="0">
                <a:solidFill>
                  <a:schemeClr val="tx1"/>
                </a:solidFill>
                <a:latin typeface="+mn-lt"/>
                <a:ea typeface="+mn-ea"/>
                <a:cs typeface="+mn-cs"/>
              </a:rPr>
              <a:t>Anwesenheit inspiriert. Wenn sie sehen, wie ich ganz allein von einem Dorf zum anderen</a:t>
            </a:r>
          </a:p>
          <a:p>
            <a:r>
              <a:rPr lang="de-CH" sz="1200" b="0" i="0" u="none" strike="noStrike" kern="1200" baseline="0" dirty="0" smtClean="0">
                <a:solidFill>
                  <a:schemeClr val="tx1"/>
                </a:solidFill>
                <a:latin typeface="+mn-lt"/>
                <a:ea typeface="+mn-ea"/>
                <a:cs typeface="+mn-cs"/>
              </a:rPr>
              <a:t>reise, mit Menschen über Veränderungen spreche und Männer ausbilde, hilft das ihnen,</a:t>
            </a:r>
          </a:p>
          <a:p>
            <a:r>
              <a:rPr lang="de-CH" sz="1200" b="0" i="0" u="none" strike="noStrike" kern="1200" baseline="0" dirty="0" smtClean="0">
                <a:solidFill>
                  <a:schemeClr val="tx1"/>
                </a:solidFill>
                <a:latin typeface="+mn-lt"/>
                <a:ea typeface="+mn-ea"/>
                <a:cs typeface="+mn-cs"/>
              </a:rPr>
              <a:t>ihr Selbstvertrauen zu stärken. Ich demonstriere ihnen durch meine Präsenz und Arbeit,</a:t>
            </a:r>
          </a:p>
          <a:p>
            <a:r>
              <a:rPr lang="de-CH" sz="1200" b="0" i="0" u="none" strike="noStrike" kern="1200" baseline="0" dirty="0" smtClean="0">
                <a:solidFill>
                  <a:schemeClr val="tx1"/>
                </a:solidFill>
                <a:latin typeface="+mn-lt"/>
                <a:ea typeface="+mn-ea"/>
                <a:cs typeface="+mn-cs"/>
              </a:rPr>
              <a:t>dass Frauen fernab vom Schutz der Familie und der eigenen Gemeinschaft ein würdiges</a:t>
            </a:r>
          </a:p>
          <a:p>
            <a:r>
              <a:rPr lang="de-CH" sz="1200" b="0" i="0" u="none" strike="noStrike" kern="1200" baseline="0" dirty="0" smtClean="0">
                <a:solidFill>
                  <a:schemeClr val="tx1"/>
                </a:solidFill>
                <a:latin typeface="+mn-lt"/>
                <a:ea typeface="+mn-ea"/>
                <a:cs typeface="+mn-cs"/>
              </a:rPr>
              <a:t>Leben führen können.</a:t>
            </a:r>
          </a:p>
          <a:p>
            <a:r>
              <a:rPr lang="de-CH" sz="1200" b="0" i="0" u="none" strike="noStrike" kern="1200" baseline="0" dirty="0" smtClean="0">
                <a:solidFill>
                  <a:schemeClr val="tx1"/>
                </a:solidFill>
                <a:latin typeface="+mn-lt"/>
                <a:ea typeface="+mn-ea"/>
                <a:cs typeface="+mn-cs"/>
              </a:rPr>
              <a:t>Meine eigentliche Arbeit besteht darin, Familien beim Anlegen von Küchengärten</a:t>
            </a:r>
          </a:p>
          <a:p>
            <a:r>
              <a:rPr lang="de-CH" sz="1200" b="0" i="0" u="none" strike="noStrike" kern="1200" baseline="0" dirty="0" smtClean="0">
                <a:solidFill>
                  <a:schemeClr val="tx1"/>
                </a:solidFill>
                <a:latin typeface="+mn-lt"/>
                <a:ea typeface="+mn-ea"/>
                <a:cs typeface="+mn-cs"/>
              </a:rPr>
              <a:t>und Obstbäumen zu unterstützen. Auch darauf bin ich stolz. Sogar in dieser trockenen</a:t>
            </a:r>
          </a:p>
          <a:p>
            <a:r>
              <a:rPr lang="de-CH" sz="1200" b="0" i="0" u="none" strike="noStrike" kern="1200" baseline="0" dirty="0" smtClean="0">
                <a:solidFill>
                  <a:schemeClr val="tx1"/>
                </a:solidFill>
                <a:latin typeface="+mn-lt"/>
                <a:ea typeface="+mn-ea"/>
                <a:cs typeface="+mn-cs"/>
              </a:rPr>
              <a:t>Region von Palata haben die Familien nun begonnen, selbst während den trockensten</a:t>
            </a:r>
          </a:p>
          <a:p>
            <a:r>
              <a:rPr lang="de-CH" sz="1200" b="0" i="0" u="none" strike="noStrike" kern="1200" baseline="0" dirty="0" smtClean="0">
                <a:solidFill>
                  <a:schemeClr val="tx1"/>
                </a:solidFill>
                <a:latin typeface="+mn-lt"/>
                <a:ea typeface="+mn-ea"/>
                <a:cs typeface="+mn-cs"/>
              </a:rPr>
              <a:t>Monaten Gemüse anzubauen. Ich glaube, wenn wir den Boden nachhaltig nutzen, können</a:t>
            </a:r>
          </a:p>
          <a:p>
            <a:r>
              <a:rPr lang="de-CH" sz="1200" b="0" i="0" u="none" strike="noStrike" kern="1200" baseline="0" dirty="0" smtClean="0">
                <a:solidFill>
                  <a:schemeClr val="tx1"/>
                </a:solidFill>
                <a:latin typeface="+mn-lt"/>
                <a:ea typeface="+mn-ea"/>
                <a:cs typeface="+mn-cs"/>
              </a:rPr>
              <a:t>wir die Menschen davon abhalten, nach Indien zu migrieren.</a:t>
            </a:r>
          </a:p>
          <a:p>
            <a:r>
              <a:rPr lang="de-CH" sz="1200" b="0" i="0" u="none" strike="noStrike" kern="1200" baseline="0" dirty="0" smtClean="0">
                <a:solidFill>
                  <a:schemeClr val="tx1"/>
                </a:solidFill>
                <a:latin typeface="+mn-lt"/>
                <a:ea typeface="+mn-ea"/>
                <a:cs typeface="+mn-cs"/>
              </a:rPr>
              <a:t>Ich wünsche mir, dass die künftige Generation in einer Gesellschaft leben kann, die</a:t>
            </a:r>
          </a:p>
          <a:p>
            <a:r>
              <a:rPr lang="de-CH" sz="1200" b="0" i="0" u="none" strike="noStrike" kern="1200" baseline="0" dirty="0" smtClean="0">
                <a:solidFill>
                  <a:schemeClr val="tx1"/>
                </a:solidFill>
                <a:latin typeface="+mn-lt"/>
                <a:ea typeface="+mn-ea"/>
                <a:cs typeface="+mn-cs"/>
              </a:rPr>
              <a:t>frei von Kasten- und Geschlechterdiskriminierung ist.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35</a:t>
            </a:fld>
            <a:endParaRPr lang="de-CH"/>
          </a:p>
        </p:txBody>
      </p:sp>
    </p:spTree>
    <p:extLst>
      <p:ext uri="{BB962C8B-B14F-4D97-AF65-F5344CB8AC3E}">
        <p14:creationId xmlns:p14="http://schemas.microsoft.com/office/powerpoint/2010/main" val="2892845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dafür ein, die Rolle der Frauen in unserer Gesellschaft aufzuwerten.</a:t>
            </a:r>
          </a:p>
          <a:p>
            <a:r>
              <a:rPr lang="de-CH" sz="1200" b="0" i="0" u="none" strike="noStrike" kern="1200" baseline="0" dirty="0" smtClean="0">
                <a:solidFill>
                  <a:schemeClr val="tx1"/>
                </a:solidFill>
                <a:latin typeface="+mn-lt"/>
                <a:ea typeface="+mn-ea"/>
                <a:cs typeface="+mn-cs"/>
              </a:rPr>
              <a:t>Obwohl ich bei meinen Eltern eine gleichberechtigte Beziehung erlebt habe, beobachtete</a:t>
            </a:r>
          </a:p>
          <a:p>
            <a:r>
              <a:rPr lang="de-CH" sz="1200" b="0" i="0" u="none" strike="noStrike" kern="1200" baseline="0" dirty="0" smtClean="0">
                <a:solidFill>
                  <a:schemeClr val="tx1"/>
                </a:solidFill>
                <a:latin typeface="+mn-lt"/>
                <a:ea typeface="+mn-ea"/>
                <a:cs typeface="+mn-cs"/>
              </a:rPr>
              <a:t>ich rundum, dass Jungen und Mädchen nicht die gleichen Chancen hatten, die Schule</a:t>
            </a:r>
          </a:p>
          <a:p>
            <a:r>
              <a:rPr lang="de-CH" sz="1200" b="0" i="0" u="none" strike="noStrike" kern="1200" baseline="0" dirty="0" smtClean="0">
                <a:solidFill>
                  <a:schemeClr val="tx1"/>
                </a:solidFill>
                <a:latin typeface="+mn-lt"/>
                <a:ea typeface="+mn-ea"/>
                <a:cs typeface="+mn-cs"/>
              </a:rPr>
              <a:t>langfristig zu besuchen. Denn gab es Geldnot, wurden die Mädchen aus der Schule</a:t>
            </a:r>
          </a:p>
          <a:p>
            <a:r>
              <a:rPr lang="de-CH" sz="1200" b="0" i="0" u="none" strike="noStrike" kern="1200" baseline="0" dirty="0" smtClean="0">
                <a:solidFill>
                  <a:schemeClr val="tx1"/>
                </a:solidFill>
                <a:latin typeface="+mn-lt"/>
                <a:ea typeface="+mn-ea"/>
                <a:cs typeface="+mn-cs"/>
              </a:rPr>
              <a:t>genommen.</a:t>
            </a:r>
          </a:p>
          <a:p>
            <a:r>
              <a:rPr lang="de-CH" sz="1200" b="0" i="0" u="none" strike="noStrike" kern="1200" baseline="0" dirty="0" smtClean="0">
                <a:solidFill>
                  <a:schemeClr val="tx1"/>
                </a:solidFill>
                <a:latin typeface="+mn-lt"/>
                <a:ea typeface="+mn-ea"/>
                <a:cs typeface="+mn-cs"/>
              </a:rPr>
              <a:t>Meine Eltern waren schon immer meine Helden. Sie haben verstanden, dass</a:t>
            </a:r>
          </a:p>
          <a:p>
            <a:r>
              <a:rPr lang="de-CH" sz="1200" b="0" i="0" u="none" strike="noStrike" kern="1200" baseline="0" dirty="0" smtClean="0">
                <a:solidFill>
                  <a:schemeClr val="tx1"/>
                </a:solidFill>
                <a:latin typeface="+mn-lt"/>
                <a:ea typeface="+mn-ea"/>
                <a:cs typeface="+mn-cs"/>
              </a:rPr>
              <a:t>Gleichstellung der Geschlechter mit dem Recht auf Bildung beginnt. So haben sie in ihre</a:t>
            </a:r>
          </a:p>
          <a:p>
            <a:r>
              <a:rPr lang="de-CH" sz="1200" b="0" i="0" u="none" strike="noStrike" kern="1200" baseline="0" dirty="0" smtClean="0">
                <a:solidFill>
                  <a:schemeClr val="tx1"/>
                </a:solidFill>
                <a:latin typeface="+mn-lt"/>
                <a:ea typeface="+mn-ea"/>
                <a:cs typeface="+mn-cs"/>
              </a:rPr>
              <a:t>Töchter wie Söhne gleich viel Bildung und Liebe investiert. Mein Vater war besonders stolz</a:t>
            </a:r>
          </a:p>
          <a:p>
            <a:r>
              <a:rPr lang="de-CH" sz="1200" b="0" i="0" u="none" strike="noStrike" kern="1200" baseline="0" dirty="0" smtClean="0">
                <a:solidFill>
                  <a:schemeClr val="tx1"/>
                </a:solidFill>
                <a:latin typeface="+mn-lt"/>
                <a:ea typeface="+mn-ea"/>
                <a:cs typeface="+mn-cs"/>
              </a:rPr>
              <a:t>auf seine Töchter und präsentierte uns als Vorbilder für andere. Meine Eltern haben mich</a:t>
            </a:r>
          </a:p>
          <a:p>
            <a:r>
              <a:rPr lang="de-CH" sz="1200" b="0" i="0" u="none" strike="noStrike" kern="1200" baseline="0" dirty="0" smtClean="0">
                <a:solidFill>
                  <a:schemeClr val="tx1"/>
                </a:solidFill>
                <a:latin typeface="+mn-lt"/>
                <a:ea typeface="+mn-ea"/>
                <a:cs typeface="+mn-cs"/>
              </a:rPr>
              <a:t>zu der Frau gemacht, die ich heute bin, auf individueller, sozialer und beruflicher Ebene.</a:t>
            </a:r>
          </a:p>
          <a:p>
            <a:r>
              <a:rPr lang="de-CH" sz="1200" b="0" i="0" u="none" strike="noStrike" kern="1200" baseline="0" dirty="0" smtClean="0">
                <a:solidFill>
                  <a:schemeClr val="tx1"/>
                </a:solidFill>
                <a:latin typeface="+mn-lt"/>
                <a:ea typeface="+mn-ea"/>
                <a:cs typeface="+mn-cs"/>
              </a:rPr>
              <a:t>Mein Engagement für mehr Geschlechtergerechtigkeit richtet sich sowohl an Frauen</a:t>
            </a:r>
          </a:p>
          <a:p>
            <a:r>
              <a:rPr lang="de-CH" sz="1200" b="0" i="0" u="none" strike="noStrike" kern="1200" baseline="0" dirty="0" smtClean="0">
                <a:solidFill>
                  <a:schemeClr val="tx1"/>
                </a:solidFill>
                <a:latin typeface="+mn-lt"/>
                <a:ea typeface="+mn-ea"/>
                <a:cs typeface="+mn-cs"/>
              </a:rPr>
              <a:t>als auch an Männer. Ich setze mich dafür ein, dass die Beteiligung von Frauen in der</a:t>
            </a:r>
          </a:p>
          <a:p>
            <a:r>
              <a:rPr lang="de-CH" sz="1200" b="0" i="0" u="none" strike="noStrike" kern="1200" baseline="0" dirty="0" smtClean="0">
                <a:solidFill>
                  <a:schemeClr val="tx1"/>
                </a:solidFill>
                <a:latin typeface="+mn-lt"/>
                <a:ea typeface="+mn-ea"/>
                <a:cs typeface="+mn-cs"/>
              </a:rPr>
              <a:t>Entwicklungszusammenarbeit stärker wird, dies vor allem durch mehr Teilnahme</a:t>
            </a:r>
          </a:p>
          <a:p>
            <a:r>
              <a:rPr lang="de-CH" sz="1200" b="0" i="0" u="none" strike="noStrike" kern="1200" baseline="0" dirty="0" smtClean="0">
                <a:solidFill>
                  <a:schemeClr val="tx1"/>
                </a:solidFill>
                <a:latin typeface="+mn-lt"/>
                <a:ea typeface="+mn-ea"/>
                <a:cs typeface="+mn-cs"/>
              </a:rPr>
              <a:t>an Entscheidungsprozessen. Ich freue mich besonders, wenn sich Frauen selbst dazu</a:t>
            </a:r>
          </a:p>
          <a:p>
            <a:r>
              <a:rPr lang="de-CH" sz="1200" b="0" i="0" u="none" strike="noStrike" kern="1200" baseline="0" dirty="0" smtClean="0">
                <a:solidFill>
                  <a:schemeClr val="tx1"/>
                </a:solidFill>
                <a:latin typeface="+mn-lt"/>
                <a:ea typeface="+mn-ea"/>
                <a:cs typeface="+mn-cs"/>
              </a:rPr>
              <a:t>entschliessen, sich in Gruppen zu organisieren, um ihre Lebensbedingungen zu verbessern.</a:t>
            </a:r>
          </a:p>
          <a:p>
            <a:r>
              <a:rPr lang="de-CH" sz="1200" b="0" i="0" u="none" strike="noStrike" kern="1200" baseline="0" dirty="0" smtClean="0">
                <a:solidFill>
                  <a:schemeClr val="tx1"/>
                </a:solidFill>
                <a:latin typeface="+mn-lt"/>
                <a:ea typeface="+mn-ea"/>
                <a:cs typeface="+mn-cs"/>
              </a:rPr>
              <a:t>Dabei ist mir bewusst, dass Wandel Zeit braucht und dass wir nicht hoffen</a:t>
            </a:r>
          </a:p>
          <a:p>
            <a:r>
              <a:rPr lang="de-CH" sz="1200" b="0" i="0" u="none" strike="noStrike" kern="1200" baseline="0" dirty="0" smtClean="0">
                <a:solidFill>
                  <a:schemeClr val="tx1"/>
                </a:solidFill>
                <a:latin typeface="+mn-lt"/>
                <a:ea typeface="+mn-ea"/>
                <a:cs typeface="+mn-cs"/>
              </a:rPr>
              <a:t>können, Dinge schnell zu verändern, die es schon immer gegeben hat.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36</a:t>
            </a:fld>
            <a:endParaRPr lang="de-CH"/>
          </a:p>
        </p:txBody>
      </p:sp>
    </p:spTree>
    <p:extLst>
      <p:ext uri="{BB962C8B-B14F-4D97-AF65-F5344CB8AC3E}">
        <p14:creationId xmlns:p14="http://schemas.microsoft.com/office/powerpoint/2010/main" val="1370243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bin davon überzeugt, dass wir alle ein Recht auf Glück, Frieden und Gerechtigkeit</a:t>
            </a:r>
          </a:p>
          <a:p>
            <a:r>
              <a:rPr lang="de-CH" sz="1200" b="0" i="0" u="none" strike="noStrike" kern="1200" baseline="0" dirty="0" smtClean="0">
                <a:solidFill>
                  <a:schemeClr val="tx1"/>
                </a:solidFill>
                <a:latin typeface="+mn-lt"/>
                <a:ea typeface="+mn-ea"/>
                <a:cs typeface="+mn-cs"/>
              </a:rPr>
              <a:t>haben. Deshalb engagiere ich mich für die Marginalisierten – für all die armen Menschen,</a:t>
            </a:r>
          </a:p>
          <a:p>
            <a:r>
              <a:rPr lang="de-CH" sz="1200" b="0" i="0" u="none" strike="noStrike" kern="1200" baseline="0" dirty="0" smtClean="0">
                <a:solidFill>
                  <a:schemeClr val="tx1"/>
                </a:solidFill>
                <a:latin typeface="+mn-lt"/>
                <a:ea typeface="+mn-ea"/>
                <a:cs typeface="+mn-cs"/>
              </a:rPr>
              <a:t>die Opfer von Ungerechtigkeit und Machtmissbrauch werden: für die vergewaltigten</a:t>
            </a:r>
          </a:p>
          <a:p>
            <a:r>
              <a:rPr lang="de-CH" sz="1200" b="0" i="0" u="none" strike="noStrike" kern="1200" baseline="0" dirty="0" smtClean="0">
                <a:solidFill>
                  <a:schemeClr val="tx1"/>
                </a:solidFill>
                <a:latin typeface="+mn-lt"/>
                <a:ea typeface="+mn-ea"/>
                <a:cs typeface="+mn-cs"/>
              </a:rPr>
              <a:t>Frauen, für die verlassenen Waisenkinder und für die lokalen Gemeinden, die durch Umweltverschmutzung</a:t>
            </a:r>
          </a:p>
          <a:p>
            <a:r>
              <a:rPr lang="de-CH" sz="1200" b="0" i="0" u="none" strike="noStrike" kern="1200" baseline="0" dirty="0" smtClean="0">
                <a:solidFill>
                  <a:schemeClr val="tx1"/>
                </a:solidFill>
                <a:latin typeface="+mn-lt"/>
                <a:ea typeface="+mn-ea"/>
                <a:cs typeface="+mn-cs"/>
              </a:rPr>
              <a:t>und Umsiedlung Opfer der Minen werden. Unser Zentrum für Rechtshilfe gibt diesen Menschen</a:t>
            </a:r>
          </a:p>
          <a:p>
            <a:r>
              <a:rPr lang="de-CH" sz="1200" b="0" i="0" u="none" strike="noStrike" kern="1200" baseline="0" dirty="0" smtClean="0">
                <a:solidFill>
                  <a:schemeClr val="tx1"/>
                </a:solidFill>
                <a:latin typeface="+mn-lt"/>
                <a:ea typeface="+mn-ea"/>
                <a:cs typeface="+mn-cs"/>
              </a:rPr>
              <a:t> eine Stimme, um Menschenrechtsverletzungen anzuprangern und sie in ihrem täglichen </a:t>
            </a:r>
          </a:p>
          <a:p>
            <a:r>
              <a:rPr lang="de-CH" sz="1200" b="0" i="0" u="none" strike="noStrike" kern="1200" baseline="0" dirty="0" smtClean="0">
                <a:solidFill>
                  <a:schemeClr val="tx1"/>
                </a:solidFill>
                <a:latin typeface="+mn-lt"/>
                <a:ea typeface="+mn-ea"/>
                <a:cs typeface="+mn-cs"/>
              </a:rPr>
              <a:t>Kampf gegen multinationale Unternehmen zu unterstützen.</a:t>
            </a:r>
          </a:p>
          <a:p>
            <a:r>
              <a:rPr lang="de-CH" sz="1200" b="0" i="0" u="none" strike="noStrike" kern="1200" baseline="0" dirty="0" smtClean="0">
                <a:solidFill>
                  <a:schemeClr val="tx1"/>
                </a:solidFill>
                <a:latin typeface="+mn-lt"/>
                <a:ea typeface="+mn-ea"/>
                <a:cs typeface="+mn-cs"/>
              </a:rPr>
              <a:t>Seit mehr als drei Jahren unterstützt unser Team eine Gemeinde, die Opfer</a:t>
            </a:r>
          </a:p>
          <a:p>
            <a:r>
              <a:rPr lang="de-CH" sz="1200" b="0" i="0" u="none" strike="noStrike" kern="1200" baseline="0" dirty="0" smtClean="0">
                <a:solidFill>
                  <a:schemeClr val="tx1"/>
                </a:solidFill>
                <a:latin typeface="+mn-lt"/>
                <a:ea typeface="+mn-ea"/>
                <a:cs typeface="+mn-cs"/>
              </a:rPr>
              <a:t>eines grossen internationalen Unternehmens wurde. Zuerst glaubte niemand an unseren</a:t>
            </a:r>
          </a:p>
          <a:p>
            <a:r>
              <a:rPr lang="de-CH" sz="1200" b="0" i="0" u="none" strike="noStrike" kern="1200" baseline="0" dirty="0" smtClean="0">
                <a:solidFill>
                  <a:schemeClr val="tx1"/>
                </a:solidFill>
                <a:latin typeface="+mn-lt"/>
                <a:ea typeface="+mn-ea"/>
                <a:cs typeface="+mn-cs"/>
              </a:rPr>
              <a:t>Erfolg. Da jedoch das Gesetz auf unserer Seite stand, haben wir den Kampf fortgesetzt,</a:t>
            </a:r>
          </a:p>
          <a:p>
            <a:r>
              <a:rPr lang="de-CH" sz="1200" b="0" i="0" u="none" strike="noStrike" kern="1200" baseline="0" dirty="0" smtClean="0">
                <a:solidFill>
                  <a:schemeClr val="tx1"/>
                </a:solidFill>
                <a:latin typeface="+mn-lt"/>
                <a:ea typeface="+mn-ea"/>
                <a:cs typeface="+mn-cs"/>
              </a:rPr>
              <a:t>bis das Unternehmen die Menschen, deren Felder vergiftet wurden, entschädigen musste.</a:t>
            </a:r>
          </a:p>
          <a:p>
            <a:r>
              <a:rPr lang="de-CH" sz="1200" b="0" i="0" u="none" strike="noStrike" kern="1200" baseline="0" dirty="0" smtClean="0">
                <a:solidFill>
                  <a:schemeClr val="tx1"/>
                </a:solidFill>
                <a:latin typeface="+mn-lt"/>
                <a:ea typeface="+mn-ea"/>
                <a:cs typeface="+mn-cs"/>
              </a:rPr>
              <a:t>Ermutigt zu meinem Engagement werde ich von den einfachen, aber mutigen Menschen,</a:t>
            </a:r>
          </a:p>
          <a:p>
            <a:r>
              <a:rPr lang="de-CH" sz="1200" b="0" i="0" u="none" strike="noStrike" kern="1200" baseline="0" dirty="0" smtClean="0">
                <a:solidFill>
                  <a:schemeClr val="tx1"/>
                </a:solidFill>
                <a:latin typeface="+mn-lt"/>
                <a:ea typeface="+mn-ea"/>
                <a:cs typeface="+mn-cs"/>
              </a:rPr>
              <a:t>die sich für die Vergessenen der Gesellschaft einsetzen. Neben den sozial engagierten</a:t>
            </a:r>
          </a:p>
          <a:p>
            <a:r>
              <a:rPr lang="de-CH" sz="1200" b="0" i="0" u="none" strike="noStrike" kern="1200" baseline="0" dirty="0" smtClean="0">
                <a:solidFill>
                  <a:schemeClr val="tx1"/>
                </a:solidFill>
                <a:latin typeface="+mn-lt"/>
                <a:ea typeface="+mn-ea"/>
                <a:cs typeface="+mn-cs"/>
              </a:rPr>
              <a:t>Gründern unserer Kongregation Alix le </a:t>
            </a:r>
            <a:r>
              <a:rPr lang="de-CH" sz="1200" b="0" i="0" u="none" strike="noStrike" kern="1200" baseline="0" dirty="0" err="1" smtClean="0">
                <a:solidFill>
                  <a:schemeClr val="tx1"/>
                </a:solidFill>
                <a:latin typeface="+mn-lt"/>
                <a:ea typeface="+mn-ea"/>
                <a:cs typeface="+mn-cs"/>
              </a:rPr>
              <a:t>Clerc</a:t>
            </a:r>
            <a:r>
              <a:rPr lang="de-CH" sz="1200" b="0" i="0" u="none" strike="noStrike" kern="1200" baseline="0" dirty="0" smtClean="0">
                <a:solidFill>
                  <a:schemeClr val="tx1"/>
                </a:solidFill>
                <a:latin typeface="+mn-lt"/>
                <a:ea typeface="+mn-ea"/>
                <a:cs typeface="+mn-cs"/>
              </a:rPr>
              <a:t> und Pierre Fourier hat mich die</a:t>
            </a:r>
          </a:p>
          <a:p>
            <a:r>
              <a:rPr lang="de-CH" sz="1200" b="0" i="0" u="none" strike="noStrike" kern="1200" baseline="0" dirty="0" smtClean="0">
                <a:solidFill>
                  <a:schemeClr val="tx1"/>
                </a:solidFill>
                <a:latin typeface="+mn-lt"/>
                <a:ea typeface="+mn-ea"/>
                <a:cs typeface="+mn-cs"/>
              </a:rPr>
              <a:t>kongolesische Ordensfrau Marie Bernard tief beeindruckt, da sie sich schon früh für</a:t>
            </a:r>
          </a:p>
          <a:p>
            <a:r>
              <a:rPr lang="de-CH" sz="1200" b="0" i="0" u="none" strike="noStrike" kern="1200" baseline="0" dirty="0" smtClean="0">
                <a:solidFill>
                  <a:schemeClr val="tx1"/>
                </a:solidFill>
                <a:latin typeface="+mn-lt"/>
                <a:ea typeface="+mn-ea"/>
                <a:cs typeface="+mn-cs"/>
              </a:rPr>
              <a:t>die Förderung von behinderten Kindern einsetzte. Meine Kraft schöpfe ich aus Gott und</a:t>
            </a:r>
          </a:p>
          <a:p>
            <a:r>
              <a:rPr lang="de-CH" sz="1200" b="0" i="0" u="none" strike="noStrike" kern="1200" baseline="0" dirty="0" smtClean="0">
                <a:solidFill>
                  <a:schemeClr val="tx1"/>
                </a:solidFill>
                <a:latin typeface="+mn-lt"/>
                <a:ea typeface="+mn-ea"/>
                <a:cs typeface="+mn-cs"/>
              </a:rPr>
              <a:t>dem Gebet. Aber auch das Lächeln, das wir verzweifelten Menschen zurückgeben,</a:t>
            </a:r>
          </a:p>
          <a:p>
            <a:r>
              <a:rPr lang="de-CH" sz="1200" b="0" i="0" u="none" strike="noStrike" kern="1200" baseline="0" dirty="0" smtClean="0">
                <a:solidFill>
                  <a:schemeClr val="tx1"/>
                </a:solidFill>
                <a:latin typeface="+mn-lt"/>
                <a:ea typeface="+mn-ea"/>
                <a:cs typeface="+mn-cs"/>
              </a:rPr>
              <a:t>gibt mir viel Stärke. Während der Fastenzeit treibt uns auch die Solidarität mit unseren</a:t>
            </a:r>
          </a:p>
          <a:p>
            <a:r>
              <a:rPr lang="de-CH" sz="1200" b="0" i="0" u="none" strike="noStrike" kern="1200" baseline="0" dirty="0" smtClean="0">
                <a:solidFill>
                  <a:schemeClr val="tx1"/>
                </a:solidFill>
                <a:latin typeface="+mn-lt"/>
                <a:ea typeface="+mn-ea"/>
                <a:cs typeface="+mn-cs"/>
              </a:rPr>
              <a:t>Partnern in der Schweiz an, den Kampf bis zu Ende zu führen.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37</a:t>
            </a:fld>
            <a:endParaRPr lang="de-CH"/>
          </a:p>
        </p:txBody>
      </p:sp>
    </p:spTree>
    <p:extLst>
      <p:ext uri="{BB962C8B-B14F-4D97-AF65-F5344CB8AC3E}">
        <p14:creationId xmlns:p14="http://schemas.microsoft.com/office/powerpoint/2010/main" val="2347947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Als Projektkoordinatorin führe ich mit dem Team Aktivitäten durch, um die Verletzlichkeit</a:t>
            </a:r>
          </a:p>
          <a:p>
            <a:r>
              <a:rPr lang="de-CH" sz="1200" b="0" i="0" u="none" strike="noStrike" kern="1200" baseline="0" dirty="0" smtClean="0">
                <a:solidFill>
                  <a:schemeClr val="tx1"/>
                </a:solidFill>
                <a:latin typeface="+mn-lt"/>
                <a:ea typeface="+mn-ea"/>
                <a:cs typeface="+mn-cs"/>
              </a:rPr>
              <a:t>der Zielbevölkerung durch Ernährungsunsicherheit zu verringern. Wir machen Beratungen</a:t>
            </a:r>
          </a:p>
          <a:p>
            <a:r>
              <a:rPr lang="de-CH" sz="1200" b="0" i="0" u="none" strike="noStrike" kern="1200" baseline="0" dirty="0" smtClean="0">
                <a:solidFill>
                  <a:schemeClr val="tx1"/>
                </a:solidFill>
                <a:latin typeface="+mn-lt"/>
                <a:ea typeface="+mn-ea"/>
                <a:cs typeface="+mn-cs"/>
              </a:rPr>
              <a:t>und Ausbildungen in den Bereichen Landwirtschaft, Viehzucht oder alternative Einkommen.</a:t>
            </a:r>
          </a:p>
          <a:p>
            <a:r>
              <a:rPr lang="de-CH" sz="1200" b="0" i="0" u="none" strike="noStrike" kern="1200" baseline="0" dirty="0" smtClean="0">
                <a:solidFill>
                  <a:schemeClr val="tx1"/>
                </a:solidFill>
                <a:latin typeface="+mn-lt"/>
                <a:ea typeface="+mn-ea"/>
                <a:cs typeface="+mn-cs"/>
              </a:rPr>
              <a:t>Die Erfolge sind Früchte von Teamarbeit – auf allen Ebenen. Ich bin stolz darauf, </a:t>
            </a:r>
          </a:p>
          <a:p>
            <a:r>
              <a:rPr lang="de-CH" sz="1200" b="0" i="0" u="none" strike="noStrike" kern="1200" baseline="0" dirty="0" smtClean="0">
                <a:solidFill>
                  <a:schemeClr val="tx1"/>
                </a:solidFill>
                <a:latin typeface="+mn-lt"/>
                <a:ea typeface="+mn-ea"/>
                <a:cs typeface="+mn-cs"/>
              </a:rPr>
              <a:t>darin meinen kleinen Beitrag leisten zu können.</a:t>
            </a:r>
          </a:p>
          <a:p>
            <a:r>
              <a:rPr lang="de-CH" sz="1200" b="0" i="0" u="none" strike="noStrike" kern="1200" baseline="0" dirty="0" smtClean="0">
                <a:solidFill>
                  <a:schemeClr val="tx1"/>
                </a:solidFill>
                <a:latin typeface="+mn-lt"/>
                <a:ea typeface="+mn-ea"/>
                <a:cs typeface="+mn-cs"/>
              </a:rPr>
              <a:t>Inspiriert dazu hat mich meine Ausbildungsleiterin Félicité Traore, selbst leidenschaftliche</a:t>
            </a:r>
          </a:p>
          <a:p>
            <a:r>
              <a:rPr lang="de-CH" sz="1200" b="0" i="0" u="none" strike="noStrike" kern="1200" baseline="0" dirty="0" smtClean="0">
                <a:solidFill>
                  <a:schemeClr val="tx1"/>
                </a:solidFill>
                <a:latin typeface="+mn-lt"/>
                <a:ea typeface="+mn-ea"/>
                <a:cs typeface="+mn-cs"/>
              </a:rPr>
              <a:t>Unternehmerin und Visionärin. Dank ihrer ausserordentlichen Dynamik, der</a:t>
            </a:r>
          </a:p>
          <a:p>
            <a:r>
              <a:rPr lang="de-CH" sz="1200" b="0" i="0" u="none" strike="noStrike" kern="1200" baseline="0" dirty="0" smtClean="0">
                <a:solidFill>
                  <a:schemeClr val="tx1"/>
                </a:solidFill>
                <a:latin typeface="+mn-lt"/>
                <a:ea typeface="+mn-ea"/>
                <a:cs typeface="+mn-cs"/>
              </a:rPr>
              <a:t>Qualität ihrer Leistungen und ihrem Engagement gelang es ihr, sich in einem typisch</a:t>
            </a:r>
          </a:p>
          <a:p>
            <a:r>
              <a:rPr lang="de-CH" sz="1200" b="0" i="0" u="none" strike="noStrike" kern="1200" baseline="0" dirty="0" smtClean="0">
                <a:solidFill>
                  <a:schemeClr val="tx1"/>
                </a:solidFill>
                <a:latin typeface="+mn-lt"/>
                <a:ea typeface="+mn-ea"/>
                <a:cs typeface="+mn-cs"/>
              </a:rPr>
              <a:t>männlichen Umfeld durchzusetzen. Das Abenteuer, sich nützlich zu fühlen, kleine Veränderungen</a:t>
            </a:r>
          </a:p>
          <a:p>
            <a:r>
              <a:rPr lang="de-CH" sz="1200" b="0" i="0" u="none" strike="noStrike" kern="1200" baseline="0" dirty="0" smtClean="0">
                <a:solidFill>
                  <a:schemeClr val="tx1"/>
                </a:solidFill>
                <a:latin typeface="+mn-lt"/>
                <a:ea typeface="+mn-ea"/>
                <a:cs typeface="+mn-cs"/>
              </a:rPr>
              <a:t>einzuführen und diese zu konsolidieren; kleine Veränderungen, die schliesslich</a:t>
            </a:r>
          </a:p>
          <a:p>
            <a:r>
              <a:rPr lang="de-CH" sz="1200" b="0" i="0" u="none" strike="noStrike" kern="1200" baseline="0" dirty="0" smtClean="0">
                <a:solidFill>
                  <a:schemeClr val="tx1"/>
                </a:solidFill>
                <a:latin typeface="+mn-lt"/>
                <a:ea typeface="+mn-ea"/>
                <a:cs typeface="+mn-cs"/>
              </a:rPr>
              <a:t>zu grossen Veränderungen werden, all dies hat meine Überzeugung bestärkt, dass ich</a:t>
            </a:r>
          </a:p>
          <a:p>
            <a:r>
              <a:rPr lang="de-CH" sz="1200" b="0" i="0" u="none" strike="noStrike" kern="1200" baseline="0" dirty="0" smtClean="0">
                <a:solidFill>
                  <a:schemeClr val="tx1"/>
                </a:solidFill>
                <a:latin typeface="+mn-lt"/>
                <a:ea typeface="+mn-ea"/>
                <a:cs typeface="+mn-cs"/>
              </a:rPr>
              <a:t>meinen Weg gefunden habe.</a:t>
            </a:r>
          </a:p>
          <a:p>
            <a:r>
              <a:rPr lang="de-CH" sz="1200" b="0" i="0" u="none" strike="noStrike" kern="1200" baseline="0" dirty="0" smtClean="0">
                <a:solidFill>
                  <a:schemeClr val="tx1"/>
                </a:solidFill>
                <a:latin typeface="+mn-lt"/>
                <a:ea typeface="+mn-ea"/>
                <a:cs typeface="+mn-cs"/>
              </a:rPr>
              <a:t>Ich möchte den kommenden Generationen ein besser es Burkina Faso überlassen;</a:t>
            </a:r>
          </a:p>
          <a:p>
            <a:r>
              <a:rPr lang="de-CH" sz="1200" b="0" i="0" u="none" strike="noStrike" kern="1200" baseline="0" dirty="0" smtClean="0">
                <a:solidFill>
                  <a:schemeClr val="tx1"/>
                </a:solidFill>
                <a:latin typeface="+mn-lt"/>
                <a:ea typeface="+mn-ea"/>
                <a:cs typeface="+mn-cs"/>
              </a:rPr>
              <a:t>ein «entwickeltes» Burkina Faso. Und dafür muss jede/r von uns, auf welcher Ebene auch</a:t>
            </a:r>
          </a:p>
          <a:p>
            <a:r>
              <a:rPr lang="de-CH" sz="1200" b="0" i="0" u="none" strike="noStrike" kern="1200" baseline="0" dirty="0" smtClean="0">
                <a:solidFill>
                  <a:schemeClr val="tx1"/>
                </a:solidFill>
                <a:latin typeface="+mn-lt"/>
                <a:ea typeface="+mn-ea"/>
                <a:cs typeface="+mn-cs"/>
              </a:rPr>
              <a:t>immer, mit einem Stein zum Bau des Gebäudes beitragen. Eines unserer Sprichworte</a:t>
            </a:r>
          </a:p>
          <a:p>
            <a:r>
              <a:rPr lang="de-CH" sz="1200" b="0" i="0" u="none" strike="noStrike" kern="1200" baseline="0" dirty="0" smtClean="0">
                <a:solidFill>
                  <a:schemeClr val="tx1"/>
                </a:solidFill>
                <a:latin typeface="+mn-lt"/>
                <a:ea typeface="+mn-ea"/>
                <a:cs typeface="+mn-cs"/>
              </a:rPr>
              <a:t>sagt: «Eine Hand allein kann kein Mehl aufheben.» Dieses Burkina Faso, von dem ich</a:t>
            </a:r>
          </a:p>
          <a:p>
            <a:r>
              <a:rPr lang="de-CH" sz="1200" b="0" i="0" u="none" strike="noStrike" kern="1200" baseline="0" dirty="0" smtClean="0">
                <a:solidFill>
                  <a:schemeClr val="tx1"/>
                </a:solidFill>
                <a:latin typeface="+mn-lt"/>
                <a:ea typeface="+mn-ea"/>
                <a:cs typeface="+mn-cs"/>
              </a:rPr>
              <a:t>träume, von dem du träumst, wird so Wirklichkeit.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38</a:t>
            </a:fld>
            <a:endParaRPr lang="de-CH"/>
          </a:p>
        </p:txBody>
      </p:sp>
    </p:spTree>
    <p:extLst>
      <p:ext uri="{BB962C8B-B14F-4D97-AF65-F5344CB8AC3E}">
        <p14:creationId xmlns:p14="http://schemas.microsoft.com/office/powerpoint/2010/main" val="1952830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bin stolz auf die Veränderungen, welche </a:t>
            </a:r>
            <a:r>
              <a:rPr lang="de-CH" sz="1200" b="0" i="0" u="none" strike="noStrike" kern="1200" baseline="0" smtClean="0">
                <a:solidFill>
                  <a:schemeClr val="tx1"/>
                </a:solidFill>
                <a:latin typeface="+mn-lt"/>
                <a:ea typeface="+mn-ea"/>
                <a:cs typeface="+mn-cs"/>
              </a:rPr>
              <a:t>wir mit Hilfe </a:t>
            </a:r>
            <a:r>
              <a:rPr lang="de-CH" sz="1200" b="0" i="0" u="none" strike="noStrike" kern="1200" baseline="0" dirty="0" smtClean="0">
                <a:solidFill>
                  <a:schemeClr val="tx1"/>
                </a:solidFill>
                <a:latin typeface="+mn-lt"/>
                <a:ea typeface="+mn-ea"/>
                <a:cs typeface="+mn-cs"/>
              </a:rPr>
              <a:t>der Kalebasse im Kampf gegen</a:t>
            </a:r>
          </a:p>
          <a:p>
            <a:r>
              <a:rPr lang="de-CH" sz="1200" b="0" i="0" u="none" strike="noStrike" kern="1200" baseline="0" dirty="0" smtClean="0">
                <a:solidFill>
                  <a:schemeClr val="tx1"/>
                </a:solidFill>
                <a:latin typeface="+mn-lt"/>
                <a:ea typeface="+mn-ea"/>
                <a:cs typeface="+mn-cs"/>
              </a:rPr>
              <a:t>die Nöte der Knappheitsperiode vor der Ernte [</a:t>
            </a:r>
            <a:r>
              <a:rPr lang="de-CH" sz="1200" b="0" i="0" u="none" strike="noStrike" kern="1200" baseline="0" dirty="0" err="1" smtClean="0">
                <a:solidFill>
                  <a:schemeClr val="tx1"/>
                </a:solidFill>
                <a:latin typeface="+mn-lt"/>
                <a:ea typeface="+mn-ea"/>
                <a:cs typeface="+mn-cs"/>
              </a:rPr>
              <a:t>Soudure</a:t>
            </a:r>
            <a:r>
              <a:rPr lang="de-CH" sz="1200" b="0" i="0" u="none" strike="noStrike" kern="1200" baseline="0" dirty="0" smtClean="0">
                <a:solidFill>
                  <a:schemeClr val="tx1"/>
                </a:solidFill>
                <a:latin typeface="+mn-lt"/>
                <a:ea typeface="+mn-ea"/>
                <a:cs typeface="+mn-cs"/>
              </a:rPr>
              <a:t>], der Verschuldung und der</a:t>
            </a:r>
          </a:p>
          <a:p>
            <a:r>
              <a:rPr lang="de-CH" sz="1200" b="0" i="0" u="none" strike="noStrike" kern="1200" baseline="0" dirty="0" smtClean="0">
                <a:solidFill>
                  <a:schemeClr val="tx1"/>
                </a:solidFill>
                <a:latin typeface="+mn-lt"/>
                <a:ea typeface="+mn-ea"/>
                <a:cs typeface="+mn-cs"/>
              </a:rPr>
              <a:t>Verschwendung von Ressourcen erzielen konnten. Im Hinblick auf Gesundheit machen</a:t>
            </a:r>
          </a:p>
          <a:p>
            <a:r>
              <a:rPr lang="de-CH" sz="1200" b="0" i="0" u="none" strike="noStrike" kern="1200" baseline="0" dirty="0" smtClean="0">
                <a:solidFill>
                  <a:schemeClr val="tx1"/>
                </a:solidFill>
                <a:latin typeface="+mn-lt"/>
                <a:ea typeface="+mn-ea"/>
                <a:cs typeface="+mn-cs"/>
              </a:rPr>
              <a:t>mich die Verbesserungen der Präventionstechniken für bestimmte Krankheiten wie</a:t>
            </a:r>
          </a:p>
          <a:p>
            <a:r>
              <a:rPr lang="de-CH" sz="1200" b="0" i="0" u="none" strike="noStrike" kern="1200" baseline="0" dirty="0" smtClean="0">
                <a:solidFill>
                  <a:schemeClr val="tx1"/>
                </a:solidFill>
                <a:latin typeface="+mn-lt"/>
                <a:ea typeface="+mn-ea"/>
                <a:cs typeface="+mn-cs"/>
              </a:rPr>
              <a:t>Malaria und Durchfallerkrankungen und der prä- und postnatalen Versorgung von Müttern</a:t>
            </a:r>
          </a:p>
          <a:p>
            <a:r>
              <a:rPr lang="de-CH" sz="1200" b="0" i="0" u="none" strike="noStrike" kern="1200" baseline="0" dirty="0" smtClean="0">
                <a:solidFill>
                  <a:schemeClr val="tx1"/>
                </a:solidFill>
                <a:latin typeface="+mn-lt"/>
                <a:ea typeface="+mn-ea"/>
                <a:cs typeface="+mn-cs"/>
              </a:rPr>
              <a:t>glücklich. Meine Liebe zur Freiwilligenarbeit im Gesundheitsbereich habe ich durch</a:t>
            </a:r>
          </a:p>
          <a:p>
            <a:r>
              <a:rPr lang="de-CH" sz="1200" b="0" i="0" u="none" strike="noStrike" kern="1200" baseline="0" dirty="0" smtClean="0">
                <a:solidFill>
                  <a:schemeClr val="tx1"/>
                </a:solidFill>
                <a:latin typeface="+mn-lt"/>
                <a:ea typeface="+mn-ea"/>
                <a:cs typeface="+mn-cs"/>
              </a:rPr>
              <a:t>meine Grossmutter mütterlicherseits bekommen. Sie war staatliche Hebamme und</a:t>
            </a:r>
          </a:p>
          <a:p>
            <a:r>
              <a:rPr lang="de-CH" sz="1200" b="0" i="0" u="none" strike="noStrike" kern="1200" baseline="0" dirty="0" smtClean="0">
                <a:solidFill>
                  <a:schemeClr val="tx1"/>
                </a:solidFill>
                <a:latin typeface="+mn-lt"/>
                <a:ea typeface="+mn-ea"/>
                <a:cs typeface="+mn-cs"/>
              </a:rPr>
              <a:t>ich konnte ihr in einigen Fällen assistieren. Auch andere Hebammen haben mich durch</a:t>
            </a:r>
          </a:p>
          <a:p>
            <a:r>
              <a:rPr lang="de-CH" sz="1200" b="0" i="0" u="none" strike="noStrike" kern="1200" baseline="0" dirty="0" smtClean="0">
                <a:solidFill>
                  <a:schemeClr val="tx1"/>
                </a:solidFill>
                <a:latin typeface="+mn-lt"/>
                <a:ea typeface="+mn-ea"/>
                <a:cs typeface="+mn-cs"/>
              </a:rPr>
              <a:t>ihre Dynamik und ihr soziales Engagement beeindruckt.</a:t>
            </a:r>
          </a:p>
          <a:p>
            <a:r>
              <a:rPr lang="de-CH" sz="1200" b="0" i="0" u="none" strike="noStrike" kern="1200" baseline="0" dirty="0" smtClean="0">
                <a:solidFill>
                  <a:schemeClr val="tx1"/>
                </a:solidFill>
                <a:latin typeface="+mn-lt"/>
                <a:ea typeface="+mn-ea"/>
                <a:cs typeface="+mn-cs"/>
              </a:rPr>
              <a:t>Andere Faktoren, die mich stets aufs Neue ermutigen, sind die Stärkung der Solidarität</a:t>
            </a:r>
          </a:p>
          <a:p>
            <a:r>
              <a:rPr lang="de-CH" sz="1200" b="0" i="0" u="none" strike="noStrike" kern="1200" baseline="0" dirty="0" smtClean="0">
                <a:solidFill>
                  <a:schemeClr val="tx1"/>
                </a:solidFill>
                <a:latin typeface="+mn-lt"/>
                <a:ea typeface="+mn-ea"/>
                <a:cs typeface="+mn-cs"/>
              </a:rPr>
              <a:t>zwischen den verschiedenen Mitgliedern der Kalebasse und die Umsetzung</a:t>
            </a:r>
          </a:p>
          <a:p>
            <a:r>
              <a:rPr lang="de-CH" sz="1200" b="0" i="0" u="none" strike="noStrike" kern="1200" baseline="0" dirty="0" smtClean="0">
                <a:solidFill>
                  <a:schemeClr val="tx1"/>
                </a:solidFill>
                <a:latin typeface="+mn-lt"/>
                <a:ea typeface="+mn-ea"/>
                <a:cs typeface="+mn-cs"/>
              </a:rPr>
              <a:t>wirksamer Strategien zur Armutsbekämpfung. Ich hoffe, dass unser Dorf eine vielversprechende</a:t>
            </a:r>
          </a:p>
          <a:p>
            <a:r>
              <a:rPr lang="de-CH" sz="1200" b="0" i="0" u="none" strike="noStrike" kern="1200" baseline="0" dirty="0" smtClean="0">
                <a:solidFill>
                  <a:schemeClr val="tx1"/>
                </a:solidFill>
                <a:latin typeface="+mn-lt"/>
                <a:ea typeface="+mn-ea"/>
                <a:cs typeface="+mn-cs"/>
              </a:rPr>
              <a:t>Zukunft hat und dass für unser e Kinder und unsere Enkelkinder Probleme</a:t>
            </a:r>
          </a:p>
          <a:p>
            <a:r>
              <a:rPr lang="de-CH" sz="1200" b="0" i="0" u="none" strike="noStrike" kern="1200" baseline="0" dirty="0" smtClean="0">
                <a:solidFill>
                  <a:schemeClr val="tx1"/>
                </a:solidFill>
                <a:latin typeface="+mn-lt"/>
                <a:ea typeface="+mn-ea"/>
                <a:cs typeface="+mn-cs"/>
              </a:rPr>
              <a:t>wie Analphabetismus, Landflucht oder illegale Auswanderung nicht mehr existieren</a:t>
            </a:r>
          </a:p>
          <a:p>
            <a:r>
              <a:rPr lang="de-CH" sz="1200" b="0" i="0" u="none" strike="noStrike" kern="1200" baseline="0" dirty="0" smtClean="0">
                <a:solidFill>
                  <a:schemeClr val="tx1"/>
                </a:solidFill>
                <a:latin typeface="+mn-lt"/>
                <a:ea typeface="+mn-ea"/>
                <a:cs typeface="+mn-cs"/>
              </a:rPr>
              <a:t>werden.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39</a:t>
            </a:fld>
            <a:endParaRPr lang="de-CH"/>
          </a:p>
        </p:txBody>
      </p:sp>
    </p:spTree>
    <p:extLst>
      <p:ext uri="{BB962C8B-B14F-4D97-AF65-F5344CB8AC3E}">
        <p14:creationId xmlns:p14="http://schemas.microsoft.com/office/powerpoint/2010/main" val="326348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Seit meiner Jugend bin ich eine engagierte Frau. Als kleines Mädchen erlebte ich</a:t>
            </a:r>
          </a:p>
          <a:p>
            <a:r>
              <a:rPr lang="de-CH" sz="1200" b="0" i="0" u="none" strike="noStrike" kern="1200" baseline="0" dirty="0" smtClean="0">
                <a:solidFill>
                  <a:schemeClr val="tx1"/>
                </a:solidFill>
                <a:latin typeface="+mn-lt"/>
                <a:ea typeface="+mn-ea"/>
                <a:cs typeface="+mn-cs"/>
              </a:rPr>
              <a:t>an Weihnachten, wie das Christkind die Stadtkinder mit luxuriösen Geschenken</a:t>
            </a:r>
          </a:p>
          <a:p>
            <a:r>
              <a:rPr lang="de-CH" sz="1200" b="0" i="0" u="none" strike="noStrike" kern="1200" baseline="0" dirty="0" smtClean="0">
                <a:solidFill>
                  <a:schemeClr val="tx1"/>
                </a:solidFill>
                <a:latin typeface="+mn-lt"/>
                <a:ea typeface="+mn-ea"/>
                <a:cs typeface="+mn-cs"/>
              </a:rPr>
              <a:t>beschenkte, während die Kinder auf dem Land nur bescheidenes Spielzeug erhielten.</a:t>
            </a:r>
          </a:p>
          <a:p>
            <a:r>
              <a:rPr lang="de-CH" sz="1200" b="0" i="0" u="none" strike="noStrike" kern="1200" baseline="0" dirty="0" smtClean="0">
                <a:solidFill>
                  <a:schemeClr val="tx1"/>
                </a:solidFill>
                <a:latin typeface="+mn-lt"/>
                <a:ea typeface="+mn-ea"/>
                <a:cs typeface="+mn-cs"/>
              </a:rPr>
              <a:t>Schon damals empfand ich dies als unfair. Mir wurde klar, dass ich an einer sozial</a:t>
            </a:r>
          </a:p>
          <a:p>
            <a:r>
              <a:rPr lang="de-CH" sz="1200" b="0" i="0" u="none" strike="noStrike" kern="1200" baseline="0" dirty="0" smtClean="0">
                <a:solidFill>
                  <a:schemeClr val="tx1"/>
                </a:solidFill>
                <a:latin typeface="+mn-lt"/>
                <a:ea typeface="+mn-ea"/>
                <a:cs typeface="+mn-cs"/>
              </a:rPr>
              <a:t>gerechteren Welt </a:t>
            </a:r>
            <a:r>
              <a:rPr lang="de-CH" sz="1200" b="0" i="0" u="none" strike="noStrike" kern="1200" baseline="0" dirty="0" err="1" smtClean="0">
                <a:solidFill>
                  <a:schemeClr val="tx1"/>
                </a:solidFill>
                <a:latin typeface="+mn-lt"/>
                <a:ea typeface="+mn-ea"/>
                <a:cs typeface="+mn-cs"/>
              </a:rPr>
              <a:t>mitbauen</a:t>
            </a:r>
            <a:r>
              <a:rPr lang="de-CH" sz="1200" b="0" i="0" u="none" strike="noStrike" kern="1200" baseline="0" dirty="0" smtClean="0">
                <a:solidFill>
                  <a:schemeClr val="tx1"/>
                </a:solidFill>
                <a:latin typeface="+mn-lt"/>
                <a:ea typeface="+mn-ea"/>
                <a:cs typeface="+mn-cs"/>
              </a:rPr>
              <a:t> muss. Denn mein Land, Kolumbien, weist beschämenderweise</a:t>
            </a:r>
          </a:p>
          <a:p>
            <a:r>
              <a:rPr lang="de-CH" sz="1200" b="0" i="0" u="none" strike="noStrike" kern="1200" baseline="0" dirty="0" smtClean="0">
                <a:solidFill>
                  <a:schemeClr val="tx1"/>
                </a:solidFill>
                <a:latin typeface="+mn-lt"/>
                <a:ea typeface="+mn-ea"/>
                <a:cs typeface="+mn-cs"/>
              </a:rPr>
              <a:t>weltweit eine der grössten sozialen Scher en auf und widersetzt sich immer noch</a:t>
            </a:r>
          </a:p>
          <a:p>
            <a:r>
              <a:rPr lang="de-CH" sz="1200" b="0" i="0" u="none" strike="noStrike" kern="1200" baseline="0" dirty="0" smtClean="0">
                <a:solidFill>
                  <a:schemeClr val="tx1"/>
                </a:solidFill>
                <a:latin typeface="+mn-lt"/>
                <a:ea typeface="+mn-ea"/>
                <a:cs typeface="+mn-cs"/>
              </a:rPr>
              <a:t>der Moderne. So haben wir es auch nicht fertiggebracht, den seit mehr als 50 Jahre</a:t>
            </a:r>
          </a:p>
          <a:p>
            <a:r>
              <a:rPr lang="de-CH" sz="1200" b="0" i="0" u="none" strike="noStrike" kern="1200" baseline="0" dirty="0" smtClean="0">
                <a:solidFill>
                  <a:schemeClr val="tx1"/>
                </a:solidFill>
                <a:latin typeface="+mn-lt"/>
                <a:ea typeface="+mn-ea"/>
                <a:cs typeface="+mn-cs"/>
              </a:rPr>
              <a:t>andauernden Krieg wirklich zu beenden. In der </a:t>
            </a:r>
            <a:r>
              <a:rPr lang="de-CH" sz="1200" b="0" i="0" u="none" strike="noStrike" kern="1200" baseline="0" dirty="0" err="1" smtClean="0">
                <a:solidFill>
                  <a:schemeClr val="tx1"/>
                </a:solidFill>
                <a:latin typeface="+mn-lt"/>
                <a:ea typeface="+mn-ea"/>
                <a:cs typeface="+mn-cs"/>
              </a:rPr>
              <a:t>Plataforma</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Sur</a:t>
            </a:r>
            <a:r>
              <a:rPr lang="de-CH" sz="1200" b="0" i="0" u="none" strike="noStrike" kern="1200" baseline="0" dirty="0" smtClean="0">
                <a:solidFill>
                  <a:schemeClr val="tx1"/>
                </a:solidFill>
                <a:latin typeface="+mn-lt"/>
                <a:ea typeface="+mn-ea"/>
                <a:cs typeface="+mn-cs"/>
              </a:rPr>
              <a:t> de </a:t>
            </a:r>
            <a:r>
              <a:rPr lang="de-CH" sz="1200" b="0" i="0" u="none" strike="noStrike" kern="1200" baseline="0" dirty="0" err="1" smtClean="0">
                <a:solidFill>
                  <a:schemeClr val="tx1"/>
                </a:solidFill>
                <a:latin typeface="+mn-lt"/>
                <a:ea typeface="+mn-ea"/>
                <a:cs typeface="+mn-cs"/>
              </a:rPr>
              <a:t>Procesos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Sociales</a:t>
            </a:r>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engagiere ich mich darum als Menschenrechtsverteidigerin. Ich bin auch stolz</a:t>
            </a:r>
          </a:p>
          <a:p>
            <a:r>
              <a:rPr lang="de-CH" sz="1200" b="0" i="0" u="none" strike="noStrike" kern="1200" baseline="0" dirty="0" smtClean="0">
                <a:solidFill>
                  <a:schemeClr val="tx1"/>
                </a:solidFill>
                <a:latin typeface="+mn-lt"/>
                <a:ea typeface="+mn-ea"/>
                <a:cs typeface="+mn-cs"/>
              </a:rPr>
              <a:t>darauf, die Mitinitiatorin der öffentlichen Debatte über Bürger/innenrechte gewesen zu</a:t>
            </a:r>
          </a:p>
          <a:p>
            <a:r>
              <a:rPr lang="de-CH" sz="1200" b="0" i="0" u="none" strike="noStrike" kern="1200" baseline="0" dirty="0" smtClean="0">
                <a:solidFill>
                  <a:schemeClr val="tx1"/>
                </a:solidFill>
                <a:latin typeface="+mn-lt"/>
                <a:ea typeface="+mn-ea"/>
                <a:cs typeface="+mn-cs"/>
              </a:rPr>
              <a:t>sein sowie zur Entstehung der Frauenbewegung, zur Stärkung von Frauen, Jugendlichen,</a:t>
            </a:r>
          </a:p>
          <a:p>
            <a:r>
              <a:rPr lang="de-CH" sz="1200" b="0" i="0" u="none" strike="noStrike" kern="1200" baseline="0" dirty="0" smtClean="0">
                <a:solidFill>
                  <a:schemeClr val="tx1"/>
                </a:solidFill>
                <a:latin typeface="+mn-lt"/>
                <a:ea typeface="+mn-ea"/>
                <a:cs typeface="+mn-cs"/>
              </a:rPr>
              <a:t>Bauern und Bäuerinnen sowie indigenen Gemeinschaften beigetragen zu haben.</a:t>
            </a:r>
          </a:p>
          <a:p>
            <a:r>
              <a:rPr lang="de-CH" sz="1200" b="0" i="0" u="none" strike="noStrike" kern="1200" baseline="0" dirty="0" smtClean="0">
                <a:solidFill>
                  <a:schemeClr val="tx1"/>
                </a:solidFill>
                <a:latin typeface="+mn-lt"/>
                <a:ea typeface="+mn-ea"/>
                <a:cs typeface="+mn-cs"/>
              </a:rPr>
              <a:t>Mein Leben wurde von den Transformationsprozessen in Lateinamerika, aber</a:t>
            </a:r>
          </a:p>
          <a:p>
            <a:r>
              <a:rPr lang="de-CH" sz="1200" b="0" i="0" u="none" strike="noStrike" kern="1200" baseline="0" dirty="0" smtClean="0">
                <a:solidFill>
                  <a:schemeClr val="tx1"/>
                </a:solidFill>
                <a:latin typeface="+mn-lt"/>
                <a:ea typeface="+mn-ea"/>
                <a:cs typeface="+mn-cs"/>
              </a:rPr>
              <a:t>auch meinen bäuerlichen Wurzeln beeinflusst. Die armen Bäuerinnen und Bauern mit</a:t>
            </a:r>
          </a:p>
          <a:p>
            <a:r>
              <a:rPr lang="de-CH" sz="1200" b="0" i="0" u="none" strike="noStrike" kern="1200" baseline="0" dirty="0" smtClean="0">
                <a:solidFill>
                  <a:schemeClr val="tx1"/>
                </a:solidFill>
                <a:latin typeface="+mn-lt"/>
                <a:ea typeface="+mn-ea"/>
                <a:cs typeface="+mn-cs"/>
              </a:rPr>
              <a:t>ihrer Widerstandskraft – sie sind meine Helden und Heldinnen!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a:t>
            </a:fld>
            <a:endParaRPr lang="de-CH"/>
          </a:p>
        </p:txBody>
      </p:sp>
    </p:spTree>
    <p:extLst>
      <p:ext uri="{BB962C8B-B14F-4D97-AF65-F5344CB8AC3E}">
        <p14:creationId xmlns:p14="http://schemas.microsoft.com/office/powerpoint/2010/main" val="2967162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Die Studierendenbewegung vom Tiananmen-Platz 1989 und die Fabrikbrände in den</a:t>
            </a:r>
          </a:p>
          <a:p>
            <a:r>
              <a:rPr lang="de-CH" sz="1200" b="0" i="0" u="none" strike="noStrike" kern="1200" baseline="0" dirty="0" smtClean="0">
                <a:solidFill>
                  <a:schemeClr val="tx1"/>
                </a:solidFill>
                <a:latin typeface="+mn-lt"/>
                <a:ea typeface="+mn-ea"/>
                <a:cs typeface="+mn-cs"/>
              </a:rPr>
              <a:t>Jahren 1991 und 1993 in Südchina mit jeweils mehr als 80 Toten waren die Auslöser für</a:t>
            </a:r>
          </a:p>
          <a:p>
            <a:r>
              <a:rPr lang="de-CH" sz="1200" b="0" i="0" u="none" strike="noStrike" kern="1200" baseline="0" dirty="0" smtClean="0">
                <a:solidFill>
                  <a:schemeClr val="tx1"/>
                </a:solidFill>
                <a:latin typeface="+mn-lt"/>
                <a:ea typeface="+mn-ea"/>
                <a:cs typeface="+mn-cs"/>
              </a:rPr>
              <a:t>mein Engagement für Arbeitsrechte. Die Kämpfe der Arbeiter/innen in China beeindrucken</a:t>
            </a:r>
          </a:p>
          <a:p>
            <a:r>
              <a:rPr lang="de-CH" sz="1200" b="0" i="0" u="none" strike="noStrike" kern="1200" baseline="0" dirty="0" smtClean="0">
                <a:solidFill>
                  <a:schemeClr val="tx1"/>
                </a:solidFill>
                <a:latin typeface="+mn-lt"/>
                <a:ea typeface="+mn-ea"/>
                <a:cs typeface="+mn-cs"/>
              </a:rPr>
              <a:t>mich und motivieren mich, mit ihnen zusammen für die Verbesserung der Arbeitsbedingungen</a:t>
            </a:r>
          </a:p>
          <a:p>
            <a:r>
              <a:rPr lang="de-CH" sz="1200" b="0" i="0" u="none" strike="noStrike" kern="1200" baseline="0" dirty="0" smtClean="0">
                <a:solidFill>
                  <a:schemeClr val="tx1"/>
                </a:solidFill>
                <a:latin typeface="+mn-lt"/>
                <a:ea typeface="+mn-ea"/>
                <a:cs typeface="+mn-cs"/>
              </a:rPr>
              <a:t>in China einzustehen. SACOM und das Chinese Working Women Network</a:t>
            </a:r>
          </a:p>
          <a:p>
            <a:r>
              <a:rPr lang="de-CH" sz="1200" b="0" i="0" u="none" strike="noStrike" kern="1200" baseline="0" dirty="0" smtClean="0">
                <a:solidFill>
                  <a:schemeClr val="tx1"/>
                </a:solidFill>
                <a:latin typeface="+mn-lt"/>
                <a:ea typeface="+mn-ea"/>
                <a:cs typeface="+mn-cs"/>
              </a:rPr>
              <a:t>arbeiten konsequent daran, Missstände aufzudecken und konkret anzugehen. Ich bin</a:t>
            </a:r>
          </a:p>
          <a:p>
            <a:r>
              <a:rPr lang="de-CH" sz="1200" b="0" i="0" u="none" strike="noStrike" kern="1200" baseline="0" dirty="0" smtClean="0">
                <a:solidFill>
                  <a:schemeClr val="tx1"/>
                </a:solidFill>
                <a:latin typeface="+mn-lt"/>
                <a:ea typeface="+mn-ea"/>
                <a:cs typeface="+mn-cs"/>
              </a:rPr>
              <a:t>stolz darauf, dass wir auch dank unserem Engagement und Kampf die Arbeitsrechte in</a:t>
            </a:r>
          </a:p>
          <a:p>
            <a:r>
              <a:rPr lang="de-CH" sz="1200" b="0" i="0" u="none" strike="noStrike" kern="1200" baseline="0" dirty="0" smtClean="0">
                <a:solidFill>
                  <a:schemeClr val="tx1"/>
                </a:solidFill>
                <a:latin typeface="+mn-lt"/>
                <a:ea typeface="+mn-ea"/>
                <a:cs typeface="+mn-cs"/>
              </a:rPr>
              <a:t>China verbessern konnten. Und in letzter Zeit gibt es immer mehr Schüler/innen gruppen,</a:t>
            </a:r>
          </a:p>
          <a:p>
            <a:r>
              <a:rPr lang="de-CH" sz="1200" b="0" i="0" u="none" strike="noStrike" kern="1200" baseline="0" dirty="0" smtClean="0">
                <a:solidFill>
                  <a:schemeClr val="tx1"/>
                </a:solidFill>
                <a:latin typeface="+mn-lt"/>
                <a:ea typeface="+mn-ea"/>
                <a:cs typeface="+mn-cs"/>
              </a:rPr>
              <a:t>Studierende und andere junge Leute, die sich dem Kampf der </a:t>
            </a:r>
            <a:r>
              <a:rPr lang="de-CH" sz="1200" b="0" i="0" u="none" strike="noStrike" kern="1200" baseline="0" dirty="0" err="1" smtClean="0">
                <a:solidFill>
                  <a:schemeClr val="tx1"/>
                </a:solidFill>
                <a:latin typeface="+mn-lt"/>
                <a:ea typeface="+mn-ea"/>
                <a:cs typeface="+mn-cs"/>
              </a:rPr>
              <a:t>Arbeitnehmenden</a:t>
            </a:r>
            <a:r>
              <a:rPr lang="de-CH" sz="1200" b="0" i="0" u="none" strike="noStrike" kern="1200" baseline="0" dirty="0" smtClean="0">
                <a:solidFill>
                  <a:schemeClr val="tx1"/>
                </a:solidFill>
                <a:latin typeface="+mn-lt"/>
                <a:ea typeface="+mn-ea"/>
                <a:cs typeface="+mn-cs"/>
              </a:rPr>
              <a:t> anschliessen,</a:t>
            </a:r>
          </a:p>
          <a:p>
            <a:r>
              <a:rPr lang="de-CH" sz="1200" b="0" i="0" u="none" strike="noStrike" kern="1200" baseline="0" dirty="0" smtClean="0">
                <a:solidFill>
                  <a:schemeClr val="tx1"/>
                </a:solidFill>
                <a:latin typeface="+mn-lt"/>
                <a:ea typeface="+mn-ea"/>
                <a:cs typeface="+mn-cs"/>
              </a:rPr>
              <a:t>um für eine postkapitalistische Zukunft zu kämpfen. Dies gibt mir Kraft und</a:t>
            </a:r>
          </a:p>
          <a:p>
            <a:r>
              <a:rPr lang="de-CH" sz="1200" b="0" i="0" u="none" strike="noStrike" kern="1200" baseline="0" dirty="0" smtClean="0">
                <a:solidFill>
                  <a:schemeClr val="tx1"/>
                </a:solidFill>
                <a:latin typeface="+mn-lt"/>
                <a:ea typeface="+mn-ea"/>
                <a:cs typeface="+mn-cs"/>
              </a:rPr>
              <a:t>Hoffnung und bestätigt mich, mein Engagement weiterzuführen.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40</a:t>
            </a:fld>
            <a:endParaRPr lang="de-CH"/>
          </a:p>
        </p:txBody>
      </p:sp>
    </p:spTree>
    <p:extLst>
      <p:ext uri="{BB962C8B-B14F-4D97-AF65-F5344CB8AC3E}">
        <p14:creationId xmlns:p14="http://schemas.microsoft.com/office/powerpoint/2010/main" val="1741621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persönlich wurde gegen meinen Willen zur Ehe gezwungen. In der Ehe musste ich</a:t>
            </a:r>
          </a:p>
          <a:p>
            <a:r>
              <a:rPr lang="de-CH" sz="1200" b="0" i="0" u="none" strike="noStrike" kern="1200" baseline="0" dirty="0" smtClean="0">
                <a:solidFill>
                  <a:schemeClr val="tx1"/>
                </a:solidFill>
                <a:latin typeface="+mn-lt"/>
                <a:ea typeface="+mn-ea"/>
                <a:cs typeface="+mn-cs"/>
              </a:rPr>
              <a:t>stets die zweite Geige spielen. So habe ich das Land zwar bearbeitet, durfte aber keines</a:t>
            </a:r>
          </a:p>
          <a:p>
            <a:r>
              <a:rPr lang="de-CH" sz="1200" b="0" i="0" u="none" strike="noStrike" kern="1200" baseline="0" dirty="0" smtClean="0">
                <a:solidFill>
                  <a:schemeClr val="tx1"/>
                </a:solidFill>
                <a:latin typeface="+mn-lt"/>
                <a:ea typeface="+mn-ea"/>
                <a:cs typeface="+mn-cs"/>
              </a:rPr>
              <a:t>in meinem eigenen Namen besitzen. Es wurde mir auch von Männern oder traditionellen</a:t>
            </a:r>
          </a:p>
          <a:p>
            <a:r>
              <a:rPr lang="de-CH" sz="1200" b="0" i="0" u="none" strike="noStrike" kern="1200" baseline="0" dirty="0" smtClean="0">
                <a:solidFill>
                  <a:schemeClr val="tx1"/>
                </a:solidFill>
                <a:latin typeface="+mn-lt"/>
                <a:ea typeface="+mn-ea"/>
                <a:cs typeface="+mn-cs"/>
              </a:rPr>
              <a:t>Autoritäten verboten, in Gemeindeversammlungen zu sprechen.</a:t>
            </a:r>
          </a:p>
          <a:p>
            <a:r>
              <a:rPr lang="de-CH" sz="1200" b="0" i="0" u="none" strike="noStrike" kern="1200" baseline="0" dirty="0" smtClean="0">
                <a:solidFill>
                  <a:schemeClr val="tx1"/>
                </a:solidFill>
                <a:latin typeface="+mn-lt"/>
                <a:ea typeface="+mn-ea"/>
                <a:cs typeface="+mn-cs"/>
              </a:rPr>
              <a:t>Erst die Einsichten einiger Nichtregierungsorganisationen wie CALUSA oder TCOE</a:t>
            </a:r>
          </a:p>
          <a:p>
            <a:r>
              <a:rPr lang="de-CH" sz="1200" b="0" i="0" u="none" strike="noStrike" kern="1200" baseline="0" dirty="0" smtClean="0">
                <a:solidFill>
                  <a:schemeClr val="tx1"/>
                </a:solidFill>
                <a:latin typeface="+mn-lt"/>
                <a:ea typeface="+mn-ea"/>
                <a:cs typeface="+mn-cs"/>
              </a:rPr>
              <a:t>haben mich verändert. Dieses neue Bewusstsein sowie Winnie Mandela, die trotz</a:t>
            </a:r>
          </a:p>
          <a:p>
            <a:r>
              <a:rPr lang="de-CH" sz="1200" b="0" i="0" u="none" strike="noStrike" kern="1200" baseline="0" dirty="0" smtClean="0">
                <a:solidFill>
                  <a:schemeClr val="tx1"/>
                </a:solidFill>
                <a:latin typeface="+mn-lt"/>
                <a:ea typeface="+mn-ea"/>
                <a:cs typeface="+mn-cs"/>
              </a:rPr>
              <a:t>polizeilicher Schikanen und Brutalität ihr ganzes Leben lang Ungerechtigkeiten bekämpfte,</a:t>
            </a:r>
          </a:p>
          <a:p>
            <a:r>
              <a:rPr lang="de-CH" sz="1200" b="0" i="0" u="none" strike="noStrike" kern="1200" baseline="0" dirty="0" smtClean="0">
                <a:solidFill>
                  <a:schemeClr val="tx1"/>
                </a:solidFill>
                <a:latin typeface="+mn-lt"/>
                <a:ea typeface="+mn-ea"/>
                <a:cs typeface="+mn-cs"/>
              </a:rPr>
              <a:t>haben mich geprägt. Auch sie stand für Arme und Ausgegrenzte wie Frauen und</a:t>
            </a:r>
          </a:p>
          <a:p>
            <a:r>
              <a:rPr lang="de-CH" sz="1200" b="0" i="0" u="none" strike="noStrike" kern="1200" baseline="0" dirty="0" smtClean="0">
                <a:solidFill>
                  <a:schemeClr val="tx1"/>
                </a:solidFill>
                <a:latin typeface="+mn-lt"/>
                <a:ea typeface="+mn-ea"/>
                <a:cs typeface="+mn-cs"/>
              </a:rPr>
              <a:t>Jugendliche ein. Das Wissen, für meine und für die Rechte anderer kämpfen zu können,</a:t>
            </a:r>
          </a:p>
          <a:p>
            <a:r>
              <a:rPr lang="de-CH" sz="1200" b="0" i="0" u="none" strike="noStrike" kern="1200" baseline="0" dirty="0" smtClean="0">
                <a:solidFill>
                  <a:schemeClr val="tx1"/>
                </a:solidFill>
                <a:latin typeface="+mn-lt"/>
                <a:ea typeface="+mn-ea"/>
                <a:cs typeface="+mn-cs"/>
              </a:rPr>
              <a:t>gibt mir Kraft. Auch unsere Kampagne zur Demokratisierung und zur guten Regierungsführung</a:t>
            </a:r>
          </a:p>
          <a:p>
            <a:r>
              <a:rPr lang="de-CH" sz="1200" b="0" i="0" u="none" strike="noStrike" kern="1200" baseline="0" dirty="0" smtClean="0">
                <a:solidFill>
                  <a:schemeClr val="tx1"/>
                </a:solidFill>
                <a:latin typeface="+mn-lt"/>
                <a:ea typeface="+mn-ea"/>
                <a:cs typeface="+mn-cs"/>
              </a:rPr>
              <a:t>[</a:t>
            </a:r>
            <a:r>
              <a:rPr lang="de-CH" sz="1200" b="0" i="0" u="none" strike="noStrike" kern="1200" baseline="0" dirty="0" err="1" smtClean="0">
                <a:solidFill>
                  <a:schemeClr val="tx1"/>
                </a:solidFill>
                <a:latin typeface="+mn-lt"/>
                <a:ea typeface="+mn-ea"/>
                <a:cs typeface="+mn-cs"/>
              </a:rPr>
              <a:t>Gouvernanz</a:t>
            </a:r>
            <a:r>
              <a:rPr lang="de-CH" sz="1200" b="0" i="0" u="none" strike="noStrike" kern="1200" baseline="0" dirty="0" smtClean="0">
                <a:solidFill>
                  <a:schemeClr val="tx1"/>
                </a:solidFill>
                <a:latin typeface="+mn-lt"/>
                <a:ea typeface="+mn-ea"/>
                <a:cs typeface="+mn-cs"/>
              </a:rPr>
              <a:t>] auf lokaler Ebene erfüllt mich mit Stolz. Mittlerweile haben wir</a:t>
            </a:r>
          </a:p>
          <a:p>
            <a:r>
              <a:rPr lang="de-CH" sz="1200" b="0" i="0" u="none" strike="noStrike" kern="1200" baseline="0" dirty="0" smtClean="0">
                <a:solidFill>
                  <a:schemeClr val="tx1"/>
                </a:solidFill>
                <a:latin typeface="+mn-lt"/>
                <a:ea typeface="+mn-ea"/>
                <a:cs typeface="+mn-cs"/>
              </a:rPr>
              <a:t>vier ländliche Gemeinden, die lokale Führungspersonen gewählt haben. Im Idealfall werden</a:t>
            </a:r>
          </a:p>
          <a:p>
            <a:r>
              <a:rPr lang="de-CH" sz="1200" b="0" i="0" u="none" strike="noStrike" kern="1200" baseline="0" dirty="0" smtClean="0">
                <a:solidFill>
                  <a:schemeClr val="tx1"/>
                </a:solidFill>
                <a:latin typeface="+mn-lt"/>
                <a:ea typeface="+mn-ea"/>
                <a:cs typeface="+mn-cs"/>
              </a:rPr>
              <a:t>so auch die Stimmen von Frauen und Jugendlichen gehört.</a:t>
            </a:r>
          </a:p>
          <a:p>
            <a:r>
              <a:rPr lang="de-CH" sz="1200" b="0" i="0" u="none" strike="noStrike" kern="1200" baseline="0" dirty="0" smtClean="0">
                <a:solidFill>
                  <a:schemeClr val="tx1"/>
                </a:solidFill>
                <a:latin typeface="+mn-lt"/>
                <a:ea typeface="+mn-ea"/>
                <a:cs typeface="+mn-cs"/>
              </a:rPr>
              <a:t>Ich wünsche mir eine Zukunft, in der die kommenden Generationen nicht für ihr Land</a:t>
            </a:r>
          </a:p>
          <a:p>
            <a:r>
              <a:rPr lang="de-CH" sz="1200" b="0" i="0" u="none" strike="noStrike" kern="1200" baseline="0" dirty="0" smtClean="0">
                <a:solidFill>
                  <a:schemeClr val="tx1"/>
                </a:solidFill>
                <a:latin typeface="+mn-lt"/>
                <a:ea typeface="+mn-ea"/>
                <a:cs typeface="+mn-cs"/>
              </a:rPr>
              <a:t>kämpfen müssen, sondern dieses nachhaltig nutzen können.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41</a:t>
            </a:fld>
            <a:endParaRPr lang="de-CH"/>
          </a:p>
        </p:txBody>
      </p:sp>
    </p:spTree>
    <p:extLst>
      <p:ext uri="{BB962C8B-B14F-4D97-AF65-F5344CB8AC3E}">
        <p14:creationId xmlns:p14="http://schemas.microsoft.com/office/powerpoint/2010/main" val="2510057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für Kinder und deren Glück ein. Ich bin stolz darauf, dass ich vielen Kindern</a:t>
            </a:r>
          </a:p>
          <a:p>
            <a:r>
              <a:rPr lang="de-CH" sz="1200" b="0" i="0" u="none" strike="noStrike" kern="1200" baseline="0" dirty="0" smtClean="0">
                <a:solidFill>
                  <a:schemeClr val="tx1"/>
                </a:solidFill>
                <a:latin typeface="+mn-lt"/>
                <a:ea typeface="+mn-ea"/>
                <a:cs typeface="+mn-cs"/>
              </a:rPr>
              <a:t>ermöglicht habe, aktiv am Leben teilzunehmen, von ganzem Herzen zu spielen und</a:t>
            </a:r>
          </a:p>
          <a:p>
            <a:r>
              <a:rPr lang="de-CH" sz="1200" b="0" i="0" u="none" strike="noStrike" kern="1200" baseline="0" dirty="0" smtClean="0">
                <a:solidFill>
                  <a:schemeClr val="tx1"/>
                </a:solidFill>
                <a:latin typeface="+mn-lt"/>
                <a:ea typeface="+mn-ea"/>
                <a:cs typeface="+mn-cs"/>
              </a:rPr>
              <a:t>lernen zu können. Und dass sie nicht nur das tun dürfen, was Erwachsene ihnen sagen.</a:t>
            </a:r>
          </a:p>
          <a:p>
            <a:r>
              <a:rPr lang="de-CH" sz="1200" b="0" i="0" u="none" strike="noStrike" kern="1200" baseline="0" dirty="0" smtClean="0">
                <a:solidFill>
                  <a:schemeClr val="tx1"/>
                </a:solidFill>
                <a:latin typeface="+mn-lt"/>
                <a:ea typeface="+mn-ea"/>
                <a:cs typeface="+mn-cs"/>
              </a:rPr>
              <a:t>Dabei wurde ich beeinflusst von meinen Patient/innen, besonders von Kindern im</a:t>
            </a:r>
          </a:p>
          <a:p>
            <a:r>
              <a:rPr lang="de-CH" sz="1200" b="0" i="0" u="none" strike="noStrike" kern="1200" baseline="0" dirty="0" smtClean="0">
                <a:solidFill>
                  <a:schemeClr val="tx1"/>
                </a:solidFill>
                <a:latin typeface="+mn-lt"/>
                <a:ea typeface="+mn-ea"/>
                <a:cs typeface="+mn-cs"/>
              </a:rPr>
              <a:t>Krankenhaus. Als ich beobachtete, wie stets mehr Kinder ins Krankenhaus eingeliefert</a:t>
            </a:r>
          </a:p>
          <a:p>
            <a:r>
              <a:rPr lang="de-CH" sz="1200" b="0" i="0" u="none" strike="noStrike" kern="1200" baseline="0" dirty="0" smtClean="0">
                <a:solidFill>
                  <a:schemeClr val="tx1"/>
                </a:solidFill>
                <a:latin typeface="+mn-lt"/>
                <a:ea typeface="+mn-ea"/>
                <a:cs typeface="+mn-cs"/>
              </a:rPr>
              <a:t>wurden, fragte ich mich, wie ich zur Reduktion ihrer Zahl beitragen könnte. Viele Kinder</a:t>
            </a:r>
          </a:p>
          <a:p>
            <a:r>
              <a:rPr lang="de-CH" sz="1200" b="0" i="0" u="none" strike="noStrike" kern="1200" baseline="0" dirty="0" smtClean="0">
                <a:solidFill>
                  <a:schemeClr val="tx1"/>
                </a:solidFill>
                <a:latin typeface="+mn-lt"/>
                <a:ea typeface="+mn-ea"/>
                <a:cs typeface="+mn-cs"/>
              </a:rPr>
              <a:t>wurden krank oder starben, weil ihre Eltern den Zusammenhang zwischen Bauchschmerzen</a:t>
            </a:r>
          </a:p>
          <a:p>
            <a:r>
              <a:rPr lang="de-CH" sz="1200" b="0" i="0" u="none" strike="noStrike" kern="1200" baseline="0" dirty="0" smtClean="0">
                <a:solidFill>
                  <a:schemeClr val="tx1"/>
                </a:solidFill>
                <a:latin typeface="+mn-lt"/>
                <a:ea typeface="+mn-ea"/>
                <a:cs typeface="+mn-cs"/>
              </a:rPr>
              <a:t>und unsauberem Trinkwasser nicht kannten. Damals lernte ich eine burmesische</a:t>
            </a:r>
          </a:p>
          <a:p>
            <a:r>
              <a:rPr lang="de-CH" sz="1200" b="0" i="0" u="none" strike="noStrike" kern="1200" baseline="0" dirty="0" smtClean="0">
                <a:solidFill>
                  <a:schemeClr val="tx1"/>
                </a:solidFill>
                <a:latin typeface="+mn-lt"/>
                <a:ea typeface="+mn-ea"/>
                <a:cs typeface="+mn-cs"/>
              </a:rPr>
              <a:t>Ärztin kennen, die an der Grenze zu Thailand und Myanmar eine Klinik gründete,</a:t>
            </a:r>
          </a:p>
          <a:p>
            <a:r>
              <a:rPr lang="de-CH" sz="1200" b="0" i="0" u="none" strike="noStrike" kern="1200" baseline="0" dirty="0" smtClean="0">
                <a:solidFill>
                  <a:schemeClr val="tx1"/>
                </a:solidFill>
                <a:latin typeface="+mn-lt"/>
                <a:ea typeface="+mn-ea"/>
                <a:cs typeface="+mn-cs"/>
              </a:rPr>
              <a:t>um auch Patient/innen ohne Identitätskarte zu behandeln.</a:t>
            </a:r>
          </a:p>
          <a:p>
            <a:r>
              <a:rPr lang="de-CH" sz="1200" b="0" i="0" u="none" strike="noStrike" kern="1200" baseline="0" dirty="0" smtClean="0">
                <a:solidFill>
                  <a:schemeClr val="tx1"/>
                </a:solidFill>
                <a:latin typeface="+mn-lt"/>
                <a:ea typeface="+mn-ea"/>
                <a:cs typeface="+mn-cs"/>
              </a:rPr>
              <a:t>Sie – als meine ehemalige Chefin – war für mich eine inspirier ende Person. </a:t>
            </a:r>
          </a:p>
          <a:p>
            <a:r>
              <a:rPr lang="de-CH" sz="1200" b="0" i="0" u="none" strike="noStrike" kern="1200" baseline="0" dirty="0" smtClean="0">
                <a:solidFill>
                  <a:schemeClr val="tx1"/>
                </a:solidFill>
                <a:latin typeface="+mn-lt"/>
                <a:ea typeface="+mn-ea"/>
                <a:cs typeface="+mn-cs"/>
              </a:rPr>
              <a:t>Ich tausche auch gerne mit meinen Kolleg/innen Gedanken aus.</a:t>
            </a:r>
          </a:p>
          <a:p>
            <a:r>
              <a:rPr lang="de-CH" sz="1200" b="0" i="0" u="none" strike="noStrike" kern="1200" baseline="0" dirty="0" smtClean="0">
                <a:solidFill>
                  <a:schemeClr val="tx1"/>
                </a:solidFill>
                <a:latin typeface="+mn-lt"/>
                <a:ea typeface="+mn-ea"/>
                <a:cs typeface="+mn-cs"/>
              </a:rPr>
              <a:t>Kraft schöpfe ich aus der Veränderung selbst, für die ich mich aktiv einsetze. Ich</a:t>
            </a:r>
          </a:p>
          <a:p>
            <a:r>
              <a:rPr lang="de-CH" sz="1200" b="0" i="0" u="none" strike="noStrike" kern="1200" baseline="0" dirty="0" smtClean="0">
                <a:solidFill>
                  <a:schemeClr val="tx1"/>
                </a:solidFill>
                <a:latin typeface="+mn-lt"/>
                <a:ea typeface="+mn-ea"/>
                <a:cs typeface="+mn-cs"/>
              </a:rPr>
              <a:t>wünschte den kommenden Generationen eine Welt, in der die Menschen nur geben, teilen</a:t>
            </a:r>
          </a:p>
          <a:p>
            <a:r>
              <a:rPr lang="de-CH" sz="1200" b="0" i="0" u="none" strike="noStrike" kern="1200" baseline="0" dirty="0" smtClean="0">
                <a:solidFill>
                  <a:schemeClr val="tx1"/>
                </a:solidFill>
                <a:latin typeface="+mn-lt"/>
                <a:ea typeface="+mn-ea"/>
                <a:cs typeface="+mn-cs"/>
              </a:rPr>
              <a:t>und anderen helfen sowie sich für die Entwicklung ihrer Heimat einsetzen.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42</a:t>
            </a:fld>
            <a:endParaRPr lang="de-CH"/>
          </a:p>
        </p:txBody>
      </p:sp>
    </p:spTree>
    <p:extLst>
      <p:ext uri="{BB962C8B-B14F-4D97-AF65-F5344CB8AC3E}">
        <p14:creationId xmlns:p14="http://schemas.microsoft.com/office/powerpoint/2010/main" val="2734421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engagiere mich für die Verteidigung unseres Landes in </a:t>
            </a:r>
            <a:r>
              <a:rPr lang="de-CH" sz="1200" b="0" i="0" u="none" strike="noStrike" kern="1200" baseline="0" dirty="0" err="1" smtClean="0">
                <a:solidFill>
                  <a:schemeClr val="tx1"/>
                </a:solidFill>
                <a:latin typeface="+mn-lt"/>
                <a:ea typeface="+mn-ea"/>
                <a:cs typeface="+mn-cs"/>
              </a:rPr>
              <a:t>Amadiba</a:t>
            </a:r>
            <a:r>
              <a:rPr lang="de-CH" sz="1200" b="0" i="0" u="none" strike="noStrike" kern="1200" baseline="0" dirty="0" smtClean="0">
                <a:solidFill>
                  <a:schemeClr val="tx1"/>
                </a:solidFill>
                <a:latin typeface="+mn-lt"/>
                <a:ea typeface="+mn-ea"/>
                <a:cs typeface="+mn-cs"/>
              </a:rPr>
              <a:t>. Ein Erlebnis hat</a:t>
            </a:r>
          </a:p>
          <a:p>
            <a:r>
              <a:rPr lang="de-CH" sz="1200" b="0" i="0" u="none" strike="noStrike" kern="1200" baseline="0" dirty="0" smtClean="0">
                <a:solidFill>
                  <a:schemeClr val="tx1"/>
                </a:solidFill>
                <a:latin typeface="+mn-lt"/>
                <a:ea typeface="+mn-ea"/>
                <a:cs typeface="+mn-cs"/>
              </a:rPr>
              <a:t>mich besonders geprägt: Im Sommer 2005 er </a:t>
            </a:r>
            <a:r>
              <a:rPr lang="de-CH" sz="1200" b="0" i="0" u="none" strike="noStrike" kern="1200" baseline="0" dirty="0" err="1" smtClean="0">
                <a:solidFill>
                  <a:schemeClr val="tx1"/>
                </a:solidFill>
                <a:latin typeface="+mn-lt"/>
                <a:ea typeface="+mn-ea"/>
                <a:cs typeface="+mn-cs"/>
              </a:rPr>
              <a:t>oberte</a:t>
            </a:r>
            <a:r>
              <a:rPr lang="de-CH" sz="1200" b="0" i="0" u="none" strike="noStrike" kern="1200" baseline="0" dirty="0" smtClean="0">
                <a:solidFill>
                  <a:schemeClr val="tx1"/>
                </a:solidFill>
                <a:latin typeface="+mn-lt"/>
                <a:ea typeface="+mn-ea"/>
                <a:cs typeface="+mn-cs"/>
              </a:rPr>
              <a:t> eine Minengesellschaft unser Land</a:t>
            </a:r>
          </a:p>
          <a:p>
            <a:r>
              <a:rPr lang="de-CH" sz="1200" b="0" i="0" u="none" strike="noStrike" kern="1200" baseline="0" dirty="0" smtClean="0">
                <a:solidFill>
                  <a:schemeClr val="tx1"/>
                </a:solidFill>
                <a:latin typeface="+mn-lt"/>
                <a:ea typeface="+mn-ea"/>
                <a:cs typeface="+mn-cs"/>
              </a:rPr>
              <a:t>an der Küste von </a:t>
            </a:r>
            <a:r>
              <a:rPr lang="de-CH" sz="1200" b="0" i="0" u="none" strike="noStrike" kern="1200" baseline="0" dirty="0" err="1" smtClean="0">
                <a:solidFill>
                  <a:schemeClr val="tx1"/>
                </a:solidFill>
                <a:latin typeface="+mn-lt"/>
                <a:ea typeface="+mn-ea"/>
                <a:cs typeface="+mn-cs"/>
              </a:rPr>
              <a:t>Amadiba</a:t>
            </a:r>
            <a:r>
              <a:rPr lang="de-CH" sz="1200" b="0" i="0" u="none" strike="noStrike" kern="1200" baseline="0" dirty="0" smtClean="0">
                <a:solidFill>
                  <a:schemeClr val="tx1"/>
                </a:solidFill>
                <a:latin typeface="+mn-lt"/>
                <a:ea typeface="+mn-ea"/>
                <a:cs typeface="+mn-cs"/>
              </a:rPr>
              <a:t>. Sie kamen ohne Vorwarnung mit Bohrmaschinen und</a:t>
            </a:r>
          </a:p>
          <a:p>
            <a:r>
              <a:rPr lang="de-CH" sz="1200" b="0" i="0" u="none" strike="noStrike" kern="1200" baseline="0" dirty="0" smtClean="0">
                <a:solidFill>
                  <a:schemeClr val="tx1"/>
                </a:solidFill>
                <a:latin typeface="+mn-lt"/>
                <a:ea typeface="+mn-ea"/>
                <a:cs typeface="+mn-cs"/>
              </a:rPr>
              <a:t>Geländewagen «zum Schürfen». Sie begannen am Strand, wo nur wenige Menschen sie</a:t>
            </a:r>
          </a:p>
          <a:p>
            <a:r>
              <a:rPr lang="de-CH" sz="1200" b="0" i="0" u="none" strike="noStrike" kern="1200" baseline="0" dirty="0" smtClean="0">
                <a:solidFill>
                  <a:schemeClr val="tx1"/>
                </a:solidFill>
                <a:latin typeface="+mn-lt"/>
                <a:ea typeface="+mn-ea"/>
                <a:cs typeface="+mn-cs"/>
              </a:rPr>
              <a:t>sehen konnten. Gegen Mittag kamen sie ins Landesinnere, um zu bohren, auch dort, wo</a:t>
            </a:r>
          </a:p>
          <a:p>
            <a:r>
              <a:rPr lang="de-CH" sz="1200" b="0" i="0" u="none" strike="noStrike" kern="1200" baseline="0" dirty="0" smtClean="0">
                <a:solidFill>
                  <a:schemeClr val="tx1"/>
                </a:solidFill>
                <a:latin typeface="+mn-lt"/>
                <a:ea typeface="+mn-ea"/>
                <a:cs typeface="+mn-cs"/>
              </a:rPr>
              <a:t>der junge Mais wuchs. Alte Frauen kämpften allein, um ihre Gärten zu schützen. Zuerst</a:t>
            </a:r>
          </a:p>
          <a:p>
            <a:r>
              <a:rPr lang="de-CH" sz="1200" b="0" i="0" u="none" strike="noStrike" kern="1200" baseline="0" dirty="0" smtClean="0">
                <a:solidFill>
                  <a:schemeClr val="tx1"/>
                </a:solidFill>
                <a:latin typeface="+mn-lt"/>
                <a:ea typeface="+mn-ea"/>
                <a:cs typeface="+mn-cs"/>
              </a:rPr>
              <a:t>waren wir verwirrt, doch dann versammelten wir uns und schlugen sie in die Flucht. Tags</a:t>
            </a:r>
          </a:p>
          <a:p>
            <a:r>
              <a:rPr lang="de-CH" sz="1200" b="0" i="0" u="none" strike="noStrike" kern="1200" baseline="0" dirty="0" smtClean="0">
                <a:solidFill>
                  <a:schemeClr val="tx1"/>
                </a:solidFill>
                <a:latin typeface="+mn-lt"/>
                <a:ea typeface="+mn-ea"/>
                <a:cs typeface="+mn-cs"/>
              </a:rPr>
              <a:t>darauf sagten wir unserem Chief </a:t>
            </a:r>
            <a:r>
              <a:rPr lang="de-CH" sz="1200" b="0" i="0" u="none" strike="noStrike" kern="1200" baseline="0" dirty="0" err="1" smtClean="0">
                <a:solidFill>
                  <a:schemeClr val="tx1"/>
                </a:solidFill>
                <a:latin typeface="+mn-lt"/>
                <a:ea typeface="+mn-ea"/>
                <a:cs typeface="+mn-cs"/>
              </a:rPr>
              <a:t>Mtshoba</a:t>
            </a:r>
            <a:r>
              <a:rPr lang="de-CH" sz="1200" b="0" i="0" u="none" strike="noStrike" kern="1200" baseline="0" dirty="0" smtClean="0">
                <a:solidFill>
                  <a:schemeClr val="tx1"/>
                </a:solidFill>
                <a:latin typeface="+mn-lt"/>
                <a:ea typeface="+mn-ea"/>
                <a:cs typeface="+mn-cs"/>
              </a:rPr>
              <a:t>, er soll die Bohrlöcher zerstören. Sollte er</a:t>
            </a:r>
          </a:p>
          <a:p>
            <a:r>
              <a:rPr lang="de-CH" sz="1200" b="0" i="0" u="none" strike="noStrike" kern="1200" baseline="0" dirty="0" smtClean="0">
                <a:solidFill>
                  <a:schemeClr val="tx1"/>
                </a:solidFill>
                <a:latin typeface="+mn-lt"/>
                <a:ea typeface="+mn-ea"/>
                <a:cs typeface="+mn-cs"/>
              </a:rPr>
              <a:t>sich jedoch weigern, unser Land zu schützen, sei er nicht mehr unser Chief. Unter dem</a:t>
            </a:r>
          </a:p>
          <a:p>
            <a:r>
              <a:rPr lang="de-CH" sz="1200" b="0" i="0" u="none" strike="noStrike" kern="1200" baseline="0" dirty="0" smtClean="0">
                <a:solidFill>
                  <a:schemeClr val="tx1"/>
                </a:solidFill>
                <a:latin typeface="+mn-lt"/>
                <a:ea typeface="+mn-ea"/>
                <a:cs typeface="+mn-cs"/>
              </a:rPr>
              <a:t>Druck einer Menschenmenge, die ihm folgte, zerstörte er sämtliche Bohrlöcher. Wir</a:t>
            </a:r>
          </a:p>
          <a:p>
            <a:r>
              <a:rPr lang="de-CH" sz="1200" b="0" i="0" u="none" strike="noStrike" kern="1200" baseline="0" dirty="0" smtClean="0">
                <a:solidFill>
                  <a:schemeClr val="tx1"/>
                </a:solidFill>
                <a:latin typeface="+mn-lt"/>
                <a:ea typeface="+mn-ea"/>
                <a:cs typeface="+mn-cs"/>
              </a:rPr>
              <a:t>sagten ihm: «Nun hast du die Arbeit deiner Freunde vernichtet. Wenn jemand von der</a:t>
            </a:r>
          </a:p>
          <a:p>
            <a:r>
              <a:rPr lang="de-CH" sz="1200" b="0" i="0" u="none" strike="noStrike" kern="1200" baseline="0" dirty="0" smtClean="0">
                <a:solidFill>
                  <a:schemeClr val="tx1"/>
                </a:solidFill>
                <a:latin typeface="+mn-lt"/>
                <a:ea typeface="+mn-ea"/>
                <a:cs typeface="+mn-cs"/>
              </a:rPr>
              <a:t>Polizei verhaftet wird, wirst du es sein.» Aber die Polizei kam nie. Ich werde diese beiden</a:t>
            </a:r>
          </a:p>
          <a:p>
            <a:r>
              <a:rPr lang="de-CH" sz="1200" b="0" i="0" u="none" strike="noStrike" kern="1200" baseline="0" dirty="0" smtClean="0">
                <a:solidFill>
                  <a:schemeClr val="tx1"/>
                </a:solidFill>
                <a:latin typeface="+mn-lt"/>
                <a:ea typeface="+mn-ea"/>
                <a:cs typeface="+mn-cs"/>
              </a:rPr>
              <a:t>Tage nie vergessen.</a:t>
            </a:r>
          </a:p>
          <a:p>
            <a:r>
              <a:rPr lang="de-CH" sz="1200" b="0" i="0" u="none" strike="noStrike" kern="1200" baseline="0" dirty="0" smtClean="0">
                <a:solidFill>
                  <a:schemeClr val="tx1"/>
                </a:solidFill>
                <a:latin typeface="+mn-lt"/>
                <a:ea typeface="+mn-ea"/>
                <a:cs typeface="+mn-cs"/>
              </a:rPr>
              <a:t>Damit begann mein Engagement gegen die Minen. Wir müssen das Land unserer</a:t>
            </a:r>
          </a:p>
          <a:p>
            <a:r>
              <a:rPr lang="de-CH" sz="1200" b="0" i="0" u="none" strike="noStrike" kern="1200" baseline="0" dirty="0" smtClean="0">
                <a:solidFill>
                  <a:schemeClr val="tx1"/>
                </a:solidFill>
                <a:latin typeface="+mn-lt"/>
                <a:ea typeface="+mn-ea"/>
                <a:cs typeface="+mn-cs"/>
              </a:rPr>
              <a:t>Ahnen gegen wirtschaftliche Ausbeutung schützen. Deshalb haben wir auch die Aufnahme</a:t>
            </a:r>
          </a:p>
          <a:p>
            <a:r>
              <a:rPr lang="de-CH" sz="1200" b="0" i="0" u="none" strike="noStrike" kern="1200" baseline="0" dirty="0" smtClean="0">
                <a:solidFill>
                  <a:schemeClr val="tx1"/>
                </a:solidFill>
                <a:latin typeface="+mn-lt"/>
                <a:ea typeface="+mn-ea"/>
                <a:cs typeface="+mn-cs"/>
              </a:rPr>
              <a:t>der Minenaktivität an der Küste von </a:t>
            </a:r>
            <a:r>
              <a:rPr lang="de-CH" sz="1200" b="0" i="0" u="none" strike="noStrike" kern="1200" baseline="0" dirty="0" err="1" smtClean="0">
                <a:solidFill>
                  <a:schemeClr val="tx1"/>
                </a:solidFill>
                <a:latin typeface="+mn-lt"/>
                <a:ea typeface="+mn-ea"/>
                <a:cs typeface="+mn-cs"/>
              </a:rPr>
              <a:t>Amadiba</a:t>
            </a:r>
            <a:r>
              <a:rPr lang="de-CH" sz="1200" b="0" i="0" u="none" strike="noStrike" kern="1200" baseline="0" dirty="0" smtClean="0">
                <a:solidFill>
                  <a:schemeClr val="tx1"/>
                </a:solidFill>
                <a:latin typeface="+mn-lt"/>
                <a:ea typeface="+mn-ea"/>
                <a:cs typeface="+mn-cs"/>
              </a:rPr>
              <a:t> über ein Jahrzehnt lang verhindert und</a:t>
            </a:r>
          </a:p>
          <a:p>
            <a:r>
              <a:rPr lang="de-CH" sz="1200" b="0" i="0" u="none" strike="noStrike" kern="1200" baseline="0" dirty="0" smtClean="0">
                <a:solidFill>
                  <a:schemeClr val="tx1"/>
                </a:solidFill>
                <a:latin typeface="+mn-lt"/>
                <a:ea typeface="+mn-ea"/>
                <a:cs typeface="+mn-cs"/>
              </a:rPr>
              <a:t>entwickeln eigene lokale Einkommensprojekte.</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43</a:t>
            </a:fld>
            <a:endParaRPr lang="de-CH"/>
          </a:p>
        </p:txBody>
      </p:sp>
    </p:spTree>
    <p:extLst>
      <p:ext uri="{BB962C8B-B14F-4D97-AF65-F5344CB8AC3E}">
        <p14:creationId xmlns:p14="http://schemas.microsoft.com/office/powerpoint/2010/main" val="3716930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für die Freiheit von Frauen ein, die Gewalt durch Männer erleben, und</a:t>
            </a:r>
          </a:p>
          <a:p>
            <a:r>
              <a:rPr lang="de-CH" sz="1200" b="0" i="0" u="none" strike="noStrike" kern="1200" baseline="0" dirty="0" smtClean="0">
                <a:solidFill>
                  <a:schemeClr val="tx1"/>
                </a:solidFill>
                <a:latin typeface="+mn-lt"/>
                <a:ea typeface="+mn-ea"/>
                <a:cs typeface="+mn-cs"/>
              </a:rPr>
              <a:t>kämpfe mit allen Mitteln für Ger </a:t>
            </a:r>
            <a:r>
              <a:rPr lang="de-CH" sz="1200" b="0" i="0" u="none" strike="noStrike" kern="1200" baseline="0" dirty="0" err="1" smtClean="0">
                <a:solidFill>
                  <a:schemeClr val="tx1"/>
                </a:solidFill>
                <a:latin typeface="+mn-lt"/>
                <a:ea typeface="+mn-ea"/>
                <a:cs typeface="+mn-cs"/>
              </a:rPr>
              <a:t>echtigkeit</a:t>
            </a:r>
            <a:r>
              <a:rPr lang="de-CH" sz="1200" b="0" i="0" u="none" strike="noStrike" kern="1200" baseline="0" dirty="0" smtClean="0">
                <a:solidFill>
                  <a:schemeClr val="tx1"/>
                </a:solidFill>
                <a:latin typeface="+mn-lt"/>
                <a:ea typeface="+mn-ea"/>
                <a:cs typeface="+mn-cs"/>
              </a:rPr>
              <a:t>. Ich berate die Betroffenen, veröffentliche Beiträge</a:t>
            </a:r>
          </a:p>
          <a:p>
            <a:r>
              <a:rPr lang="de-CH" sz="1200" b="0" i="0" u="none" strike="noStrike" kern="1200" baseline="0" dirty="0" smtClean="0">
                <a:solidFill>
                  <a:schemeClr val="tx1"/>
                </a:solidFill>
                <a:latin typeface="+mn-lt"/>
                <a:ea typeface="+mn-ea"/>
                <a:cs typeface="+mn-cs"/>
              </a:rPr>
              <a:t>und schreibe Predigten.</a:t>
            </a:r>
          </a:p>
          <a:p>
            <a:r>
              <a:rPr lang="de-CH" sz="1200" b="0" i="0" u="none" strike="noStrike" kern="1200" baseline="0" dirty="0" smtClean="0">
                <a:solidFill>
                  <a:schemeClr val="tx1"/>
                </a:solidFill>
                <a:latin typeface="+mn-lt"/>
                <a:ea typeface="+mn-ea"/>
                <a:cs typeface="+mn-cs"/>
              </a:rPr>
              <a:t>Ich habe dazu beigetragen, dass Geschlechtergerechtigkeit in meiner Kirche zum</a:t>
            </a:r>
          </a:p>
          <a:p>
            <a:r>
              <a:rPr lang="de-CH" sz="1200" b="0" i="0" u="none" strike="noStrike" kern="1200" baseline="0" dirty="0" smtClean="0">
                <a:solidFill>
                  <a:schemeClr val="tx1"/>
                </a:solidFill>
                <a:latin typeface="+mn-lt"/>
                <a:ea typeface="+mn-ea"/>
                <a:cs typeface="+mn-cs"/>
              </a:rPr>
              <a:t>Thema wurde. Das Frauenhaus «</a:t>
            </a:r>
            <a:r>
              <a:rPr lang="de-CH" sz="1200" b="0" i="0" u="none" strike="noStrike" kern="1200" baseline="0" dirty="0" err="1" smtClean="0">
                <a:solidFill>
                  <a:schemeClr val="tx1"/>
                </a:solidFill>
                <a:latin typeface="+mn-lt"/>
                <a:ea typeface="+mn-ea"/>
                <a:cs typeface="+mn-cs"/>
              </a:rPr>
              <a:t>Durebang</a:t>
            </a:r>
            <a:r>
              <a:rPr lang="de-CH" sz="1200" b="0" i="0" u="none" strike="noStrike" kern="1200" baseline="0" dirty="0" smtClean="0">
                <a:solidFill>
                  <a:schemeClr val="tx1"/>
                </a:solidFill>
                <a:latin typeface="+mn-lt"/>
                <a:ea typeface="+mn-ea"/>
                <a:cs typeface="+mn-cs"/>
              </a:rPr>
              <a:t> Women </a:t>
            </a:r>
            <a:r>
              <a:rPr lang="de-CH" sz="1200" b="0" i="0" u="none" strike="noStrike" kern="1200" baseline="0" dirty="0" err="1" smtClean="0">
                <a:solidFill>
                  <a:schemeClr val="tx1"/>
                </a:solidFill>
                <a:latin typeface="+mn-lt"/>
                <a:ea typeface="+mn-ea"/>
                <a:cs typeface="+mn-cs"/>
              </a:rPr>
              <a:t>Crisis</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Centre</a:t>
            </a:r>
            <a:r>
              <a:rPr lang="de-CH" sz="1200" b="0" i="0" u="none" strike="noStrike" kern="1200" baseline="0" dirty="0" smtClean="0">
                <a:solidFill>
                  <a:schemeClr val="tx1"/>
                </a:solidFill>
                <a:latin typeface="+mn-lt"/>
                <a:ea typeface="+mn-ea"/>
                <a:cs typeface="+mn-cs"/>
              </a:rPr>
              <a:t>», das sich um Opfer von</a:t>
            </a:r>
          </a:p>
          <a:p>
            <a:r>
              <a:rPr lang="de-CH" sz="1200" b="0" i="0" u="none" strike="noStrike" kern="1200" baseline="0" dirty="0" smtClean="0">
                <a:solidFill>
                  <a:schemeClr val="tx1"/>
                </a:solidFill>
                <a:latin typeface="+mn-lt"/>
                <a:ea typeface="+mn-ea"/>
                <a:cs typeface="+mn-cs"/>
              </a:rPr>
              <a:t>Menschenhandel und häuslicher Gewalt kümmert, liegt mir sehr am Herzen. Jede Frau,</a:t>
            </a:r>
          </a:p>
          <a:p>
            <a:r>
              <a:rPr lang="de-CH" sz="1200" b="0" i="0" u="none" strike="noStrike" kern="1200" baseline="0" dirty="0" smtClean="0">
                <a:solidFill>
                  <a:schemeClr val="tx1"/>
                </a:solidFill>
                <a:latin typeface="+mn-lt"/>
                <a:ea typeface="+mn-ea"/>
                <a:cs typeface="+mn-cs"/>
              </a:rPr>
              <a:t>die neue Hoffnung schöpft und Stärke gewinnt, gibt mir Energie.</a:t>
            </a:r>
          </a:p>
          <a:p>
            <a:r>
              <a:rPr lang="de-CH" sz="1200" b="0" i="0" u="none" strike="noStrike" kern="1200" baseline="0" dirty="0" smtClean="0">
                <a:solidFill>
                  <a:schemeClr val="tx1"/>
                </a:solidFill>
                <a:latin typeface="+mn-lt"/>
                <a:ea typeface="+mn-ea"/>
                <a:cs typeface="+mn-cs"/>
              </a:rPr>
              <a:t>Meine Heldin ist meine Mutter – sie ist mein Vorbild und zeigte mir, dass Frauen in</a:t>
            </a:r>
          </a:p>
          <a:p>
            <a:r>
              <a:rPr lang="de-CH" sz="1200" b="0" i="0" u="none" strike="noStrike" kern="1200" baseline="0" dirty="0" smtClean="0">
                <a:solidFill>
                  <a:schemeClr val="tx1"/>
                </a:solidFill>
                <a:latin typeface="+mn-lt"/>
                <a:ea typeface="+mn-ea"/>
                <a:cs typeface="+mn-cs"/>
              </a:rPr>
              <a:t>Kirche und Gesellschaft Führungsrollen übernehmen können. Pfarrerin </a:t>
            </a:r>
            <a:r>
              <a:rPr lang="de-CH" sz="1200" b="0" i="0" u="none" strike="noStrike" kern="1200" baseline="0" dirty="0" err="1" smtClean="0">
                <a:solidFill>
                  <a:schemeClr val="tx1"/>
                </a:solidFill>
                <a:latin typeface="+mn-lt"/>
                <a:ea typeface="+mn-ea"/>
                <a:cs typeface="+mn-cs"/>
              </a:rPr>
              <a:t>Karmila</a:t>
            </a:r>
            <a:r>
              <a:rPr lang="de-CH" sz="1200" b="0" i="0" u="none" strike="noStrike" kern="1200" baseline="0" dirty="0" smtClean="0">
                <a:solidFill>
                  <a:schemeClr val="tx1"/>
                </a:solidFill>
                <a:latin typeface="+mn-lt"/>
                <a:ea typeface="+mn-ea"/>
                <a:cs typeface="+mn-cs"/>
              </a:rPr>
              <a:t> ist meine</a:t>
            </a:r>
          </a:p>
          <a:p>
            <a:r>
              <a:rPr lang="de-CH" sz="1200" b="0" i="0" u="none" strike="noStrike" kern="1200" baseline="0" dirty="0" smtClean="0">
                <a:solidFill>
                  <a:schemeClr val="tx1"/>
                </a:solidFill>
                <a:latin typeface="+mn-lt"/>
                <a:ea typeface="+mn-ea"/>
                <a:cs typeface="+mn-cs"/>
              </a:rPr>
              <a:t>Mentorin und beste Freundin. Meine Kraft beziehe ich auch aus meinem Glauben an</a:t>
            </a:r>
          </a:p>
          <a:p>
            <a:r>
              <a:rPr lang="de-CH" sz="1200" b="0" i="0" u="none" strike="noStrike" kern="1200" baseline="0" dirty="0" smtClean="0">
                <a:solidFill>
                  <a:schemeClr val="tx1"/>
                </a:solidFill>
                <a:latin typeface="+mn-lt"/>
                <a:ea typeface="+mn-ea"/>
                <a:cs typeface="+mn-cs"/>
              </a:rPr>
              <a:t>Jesus. Meine Freundinnen, Freunde und Arbeitskolleginnen sind eine weitere Quelle. Ich</a:t>
            </a:r>
          </a:p>
          <a:p>
            <a:r>
              <a:rPr lang="de-CH" sz="1200" b="0" i="0" u="none" strike="noStrike" kern="1200" baseline="0" dirty="0" smtClean="0">
                <a:solidFill>
                  <a:schemeClr val="tx1"/>
                </a:solidFill>
                <a:latin typeface="+mn-lt"/>
                <a:ea typeface="+mn-ea"/>
                <a:cs typeface="+mn-cs"/>
              </a:rPr>
              <a:t>wünsche mir, dass meine Tochter, meine Enkelinnen und Urenkelinnen als gleichberechtigte</a:t>
            </a:r>
          </a:p>
          <a:p>
            <a:r>
              <a:rPr lang="de-CH" sz="1200" b="0" i="0" u="none" strike="noStrike" kern="1200" baseline="0" dirty="0" smtClean="0">
                <a:solidFill>
                  <a:schemeClr val="tx1"/>
                </a:solidFill>
                <a:latin typeface="+mn-lt"/>
                <a:ea typeface="+mn-ea"/>
                <a:cs typeface="+mn-cs"/>
              </a:rPr>
              <a:t>Menschen leben können.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44</a:t>
            </a:fld>
            <a:endParaRPr lang="de-CH"/>
          </a:p>
        </p:txBody>
      </p:sp>
    </p:spTree>
    <p:extLst>
      <p:ext uri="{BB962C8B-B14F-4D97-AF65-F5344CB8AC3E}">
        <p14:creationId xmlns:p14="http://schemas.microsoft.com/office/powerpoint/2010/main" val="2293802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habe mich für die Landwirtschaft entschieden, um meine Familie zu ernähren. Gott</a:t>
            </a:r>
          </a:p>
          <a:p>
            <a:r>
              <a:rPr lang="de-CH" sz="1200" b="0" i="0" u="none" strike="noStrike" kern="1200" baseline="0" dirty="0" smtClean="0">
                <a:solidFill>
                  <a:schemeClr val="tx1"/>
                </a:solidFill>
                <a:latin typeface="+mn-lt"/>
                <a:ea typeface="+mn-ea"/>
                <a:cs typeface="+mn-cs"/>
              </a:rPr>
              <a:t>sei Dank habe ich nicht mehr so viele Probleme wie früher. Heute bin ich im Frieden mit</a:t>
            </a:r>
          </a:p>
          <a:p>
            <a:r>
              <a:rPr lang="de-CH" sz="1200" b="0" i="0" u="none" strike="noStrike" kern="1200" baseline="0" dirty="0" smtClean="0">
                <a:solidFill>
                  <a:schemeClr val="tx1"/>
                </a:solidFill>
                <a:latin typeface="+mn-lt"/>
                <a:ea typeface="+mn-ea"/>
                <a:cs typeface="+mn-cs"/>
              </a:rPr>
              <a:t>mir selbst und meiner Familie. Ich arbeite mit Mut und bin stolz auf meine Arbeit.</a:t>
            </a:r>
          </a:p>
          <a:p>
            <a:r>
              <a:rPr lang="de-CH" sz="1200" b="0" i="0" u="none" strike="noStrike" kern="1200" baseline="0" dirty="0" smtClean="0">
                <a:solidFill>
                  <a:schemeClr val="tx1"/>
                </a:solidFill>
                <a:latin typeface="+mn-lt"/>
                <a:ea typeface="+mn-ea"/>
                <a:cs typeface="+mn-cs"/>
              </a:rPr>
              <a:t>Meine Eltern waren beide Bauern. Sie beeinflussten meine Wahl, dass ich Landwirtin</a:t>
            </a:r>
          </a:p>
          <a:p>
            <a:r>
              <a:rPr lang="de-CH" sz="1200" b="0" i="0" u="none" strike="noStrike" kern="1200" baseline="0" dirty="0" smtClean="0">
                <a:solidFill>
                  <a:schemeClr val="tx1"/>
                </a:solidFill>
                <a:latin typeface="+mn-lt"/>
                <a:ea typeface="+mn-ea"/>
                <a:cs typeface="+mn-cs"/>
              </a:rPr>
              <a:t>werden wollte. Aber ich wollte es besser machen als sie, weil sie sehr arm waren.</a:t>
            </a:r>
          </a:p>
          <a:p>
            <a:r>
              <a:rPr lang="de-CH" sz="1200" b="0" i="0" u="none" strike="noStrike" kern="1200" baseline="0" dirty="0" smtClean="0">
                <a:solidFill>
                  <a:schemeClr val="tx1"/>
                </a:solidFill>
                <a:latin typeface="+mn-lt"/>
                <a:ea typeface="+mn-ea"/>
                <a:cs typeface="+mn-cs"/>
              </a:rPr>
              <a:t>Ich wollte, dass meine Familie nicht mehr leidet. Heute habe ich die Fähigkeiten und die</a:t>
            </a:r>
          </a:p>
          <a:p>
            <a:r>
              <a:rPr lang="de-CH" sz="1200" b="0" i="0" u="none" strike="noStrike" kern="1200" baseline="0" dirty="0" smtClean="0">
                <a:solidFill>
                  <a:schemeClr val="tx1"/>
                </a:solidFill>
                <a:latin typeface="+mn-lt"/>
                <a:ea typeface="+mn-ea"/>
                <a:cs typeface="+mn-cs"/>
              </a:rPr>
              <a:t>notwendigen Ressourcen, um meine Grundbedürfnisse zu erfüllen.</a:t>
            </a:r>
          </a:p>
          <a:p>
            <a:r>
              <a:rPr lang="de-CH" sz="1200" b="0" i="0" u="none" strike="noStrike" kern="1200" baseline="0" dirty="0" smtClean="0">
                <a:solidFill>
                  <a:schemeClr val="tx1"/>
                </a:solidFill>
                <a:latin typeface="+mn-lt"/>
                <a:ea typeface="+mn-ea"/>
                <a:cs typeface="+mn-cs"/>
              </a:rPr>
              <a:t>Die Schulung und die Beratung durch die beiden Mitarbeiterinnen von </a:t>
            </a:r>
            <a:r>
              <a:rPr lang="de-CH" sz="1200" b="0" i="0" u="none" strike="noStrike" kern="1200" baseline="0" dirty="0" err="1" smtClean="0">
                <a:solidFill>
                  <a:schemeClr val="tx1"/>
                </a:solidFill>
                <a:latin typeface="+mn-lt"/>
                <a:ea typeface="+mn-ea"/>
                <a:cs typeface="+mn-cs"/>
              </a:rPr>
              <a:t>Secaar</a:t>
            </a:r>
            <a:r>
              <a:rPr lang="de-CH" sz="1200" b="0" i="0" u="none" strike="noStrike" kern="1200" baseline="0" dirty="0" smtClean="0">
                <a:solidFill>
                  <a:schemeClr val="tx1"/>
                </a:solidFill>
                <a:latin typeface="+mn-lt"/>
                <a:ea typeface="+mn-ea"/>
                <a:cs typeface="+mn-cs"/>
              </a:rPr>
              <a:t> haben</a:t>
            </a:r>
          </a:p>
          <a:p>
            <a:r>
              <a:rPr lang="de-CH" sz="1200" b="0" i="0" u="none" strike="noStrike" kern="1200" baseline="0" dirty="0" smtClean="0">
                <a:solidFill>
                  <a:schemeClr val="tx1"/>
                </a:solidFill>
                <a:latin typeface="+mn-lt"/>
                <a:ea typeface="+mn-ea"/>
                <a:cs typeface="+mn-cs"/>
              </a:rPr>
              <a:t>mich gestärkt. Dank ihnen und meiner alltäglichen Arbeit konnte ich mich weiterentwickeln.</a:t>
            </a:r>
          </a:p>
          <a:p>
            <a:r>
              <a:rPr lang="de-CH" sz="1200" b="0" i="0" u="none" strike="noStrike" kern="1200" baseline="0" dirty="0" smtClean="0">
                <a:solidFill>
                  <a:schemeClr val="tx1"/>
                </a:solidFill>
                <a:latin typeface="+mn-lt"/>
                <a:ea typeface="+mn-ea"/>
                <a:cs typeface="+mn-cs"/>
              </a:rPr>
              <a:t>Jeden Tag stehe ich auf, gehe auf das Feld und arbeite mit Stolz. Es ist</a:t>
            </a:r>
          </a:p>
          <a:p>
            <a:r>
              <a:rPr lang="de-CH" sz="1200" b="0" i="0" u="none" strike="noStrike" kern="1200" baseline="0" dirty="0" smtClean="0">
                <a:solidFill>
                  <a:schemeClr val="tx1"/>
                </a:solidFill>
                <a:latin typeface="+mn-lt"/>
                <a:ea typeface="+mn-ea"/>
                <a:cs typeface="+mn-cs"/>
              </a:rPr>
              <a:t>meine Arbeit, die die Familie ernährt. Mein Herzblut steckt in dieser Arbeit, Tag für Tag.</a:t>
            </a:r>
          </a:p>
          <a:p>
            <a:r>
              <a:rPr lang="de-CH" sz="1200" b="0" i="0" u="none" strike="noStrike" kern="1200" baseline="0" dirty="0" smtClean="0">
                <a:solidFill>
                  <a:schemeClr val="tx1"/>
                </a:solidFill>
                <a:latin typeface="+mn-lt"/>
                <a:ea typeface="+mn-ea"/>
                <a:cs typeface="+mn-cs"/>
              </a:rPr>
              <a:t>Mein Wissen gebe ich meinen Kindern weiter und ich wünschte mir, dass dies einige</a:t>
            </a:r>
          </a:p>
          <a:p>
            <a:r>
              <a:rPr lang="de-CH" sz="1200" b="0" i="0" u="none" strike="noStrike" kern="1200" baseline="0" dirty="0" smtClean="0">
                <a:solidFill>
                  <a:schemeClr val="tx1"/>
                </a:solidFill>
                <a:latin typeface="+mn-lt"/>
                <a:ea typeface="+mn-ea"/>
                <a:cs typeface="+mn-cs"/>
              </a:rPr>
              <a:t>von ihnen dazu inspiriert, auch in der Landwirtschaft zu arbeiten.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45</a:t>
            </a:fld>
            <a:endParaRPr lang="de-CH"/>
          </a:p>
        </p:txBody>
      </p:sp>
    </p:spTree>
    <p:extLst>
      <p:ext uri="{BB962C8B-B14F-4D97-AF65-F5344CB8AC3E}">
        <p14:creationId xmlns:p14="http://schemas.microsoft.com/office/powerpoint/2010/main" val="360551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Als ich einst Kosmetik auf dem Markt von Po verkauft habe und all die Frauen rund</a:t>
            </a:r>
          </a:p>
          <a:p>
            <a:r>
              <a:rPr lang="de-CH" sz="1200" b="0" i="0" u="none" strike="noStrike" kern="1200" baseline="0" dirty="0" smtClean="0">
                <a:solidFill>
                  <a:schemeClr val="tx1"/>
                </a:solidFill>
                <a:latin typeface="+mn-lt"/>
                <a:ea typeface="+mn-ea"/>
                <a:cs typeface="+mn-cs"/>
              </a:rPr>
              <a:t>um mich leiden sah, spürte ich, dass ich mich für sie einsetzen muss. Da haben wir uns in</a:t>
            </a:r>
          </a:p>
          <a:p>
            <a:r>
              <a:rPr lang="de-CH" sz="1200" b="0" i="0" u="none" strike="noStrike" kern="1200" baseline="0" dirty="0" smtClean="0">
                <a:solidFill>
                  <a:schemeClr val="tx1"/>
                </a:solidFill>
                <a:latin typeface="+mn-lt"/>
                <a:ea typeface="+mn-ea"/>
                <a:cs typeface="+mn-cs"/>
              </a:rPr>
              <a:t>einem Verein zusammengeschlossen und führten verschiedene Aktivitäten durch, um</a:t>
            </a:r>
          </a:p>
          <a:p>
            <a:r>
              <a:rPr lang="de-CH" sz="1200" b="0" i="0" u="none" strike="noStrike" kern="1200" baseline="0" dirty="0" smtClean="0">
                <a:solidFill>
                  <a:schemeClr val="tx1"/>
                </a:solidFill>
                <a:latin typeface="+mn-lt"/>
                <a:ea typeface="+mn-ea"/>
                <a:cs typeface="+mn-cs"/>
              </a:rPr>
              <a:t>diese Frauen durch Selbsthilfe aus ihrer Armut zu befreien. Das war 2002.</a:t>
            </a:r>
          </a:p>
          <a:p>
            <a:r>
              <a:rPr lang="de-CH" sz="1200" b="0" i="0" u="none" strike="noStrike" kern="1200" baseline="0" dirty="0" smtClean="0">
                <a:solidFill>
                  <a:schemeClr val="tx1"/>
                </a:solidFill>
                <a:latin typeface="+mn-lt"/>
                <a:ea typeface="+mn-ea"/>
                <a:cs typeface="+mn-cs"/>
              </a:rPr>
              <a:t>Heute bin ich stolz auf mein Engagement, denn viele Menschen schaffen es mittlerweile,</a:t>
            </a:r>
          </a:p>
          <a:p>
            <a:r>
              <a:rPr lang="de-CH" sz="1200" b="0" i="0" u="none" strike="noStrike" kern="1200" baseline="0" dirty="0" smtClean="0">
                <a:solidFill>
                  <a:schemeClr val="tx1"/>
                </a:solidFill>
                <a:latin typeface="+mn-lt"/>
                <a:ea typeface="+mn-ea"/>
                <a:cs typeface="+mn-cs"/>
              </a:rPr>
              <a:t>drei Mahlzeiten pro Tag zu sich zu nehmen, aber auch für ihre Alltagsbedürfnisse</a:t>
            </a:r>
          </a:p>
          <a:p>
            <a:r>
              <a:rPr lang="de-CH" sz="1200" b="0" i="0" u="none" strike="noStrike" kern="1200" baseline="0" dirty="0" smtClean="0">
                <a:solidFill>
                  <a:schemeClr val="tx1"/>
                </a:solidFill>
                <a:latin typeface="+mn-lt"/>
                <a:ea typeface="+mn-ea"/>
                <a:cs typeface="+mn-cs"/>
              </a:rPr>
              <a:t>(wie Stoff, Kosmetik, Hygieneartikel) zu sorgen. Neben der Sicherung der Ernährung</a:t>
            </a:r>
          </a:p>
          <a:p>
            <a:r>
              <a:rPr lang="de-CH" sz="1200" b="0" i="0" u="none" strike="noStrike" kern="1200" baseline="0" dirty="0" smtClean="0">
                <a:solidFill>
                  <a:schemeClr val="tx1"/>
                </a:solidFill>
                <a:latin typeface="+mn-lt"/>
                <a:ea typeface="+mn-ea"/>
                <a:cs typeface="+mn-cs"/>
              </a:rPr>
              <a:t>ist mir aber auch wichtig, dass die Frauen besser in die Gesellschaft integriert werden.</a:t>
            </a:r>
          </a:p>
          <a:p>
            <a:r>
              <a:rPr lang="de-CH" sz="1200" b="0" i="0" u="none" strike="noStrike" kern="1200" baseline="0" dirty="0" smtClean="0">
                <a:solidFill>
                  <a:schemeClr val="tx1"/>
                </a:solidFill>
                <a:latin typeface="+mn-lt"/>
                <a:ea typeface="+mn-ea"/>
                <a:cs typeface="+mn-cs"/>
              </a:rPr>
              <a:t>Meine Mentorin, Jacqueline </a:t>
            </a:r>
            <a:r>
              <a:rPr lang="de-CH" sz="1200" b="0" i="0" u="none" strike="noStrike" kern="1200" baseline="0" dirty="0" err="1" smtClean="0">
                <a:solidFill>
                  <a:schemeClr val="tx1"/>
                </a:solidFill>
                <a:latin typeface="+mn-lt"/>
                <a:ea typeface="+mn-ea"/>
                <a:cs typeface="+mn-cs"/>
              </a:rPr>
              <a:t>Ky</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Zerbo</a:t>
            </a:r>
            <a:r>
              <a:rPr lang="de-CH" sz="1200" b="0" i="0" u="none" strike="noStrike" kern="1200" baseline="0" dirty="0" smtClean="0">
                <a:solidFill>
                  <a:schemeClr val="tx1"/>
                </a:solidFill>
                <a:latin typeface="+mn-lt"/>
                <a:ea typeface="+mn-ea"/>
                <a:cs typeface="+mn-cs"/>
              </a:rPr>
              <a:t>, hat mir dies durch ihr politisches und soziales</a:t>
            </a:r>
          </a:p>
          <a:p>
            <a:r>
              <a:rPr lang="de-CH" sz="1200" b="0" i="0" u="none" strike="noStrike" kern="1200" baseline="0" dirty="0" smtClean="0">
                <a:solidFill>
                  <a:schemeClr val="tx1"/>
                </a:solidFill>
                <a:latin typeface="+mn-lt"/>
                <a:ea typeface="+mn-ea"/>
                <a:cs typeface="+mn-cs"/>
              </a:rPr>
              <a:t>Engagement für Witwen und Waisen eindrücklich vor Augen geführt.</a:t>
            </a:r>
          </a:p>
          <a:p>
            <a:r>
              <a:rPr lang="de-CH" sz="1200" b="0" i="0" u="none" strike="noStrike" kern="1200" baseline="0" dirty="0" smtClean="0">
                <a:solidFill>
                  <a:schemeClr val="tx1"/>
                </a:solidFill>
                <a:latin typeface="+mn-lt"/>
                <a:ea typeface="+mn-ea"/>
                <a:cs typeface="+mn-cs"/>
              </a:rPr>
              <a:t>Meine Kraft nehme ich täglich von den Frauen in der Föderation, aber auch von der</a:t>
            </a:r>
          </a:p>
          <a:p>
            <a:r>
              <a:rPr lang="de-CH" sz="1200" b="0" i="0" u="none" strike="noStrike" kern="1200" baseline="0" dirty="0" smtClean="0">
                <a:solidFill>
                  <a:schemeClr val="tx1"/>
                </a:solidFill>
                <a:latin typeface="+mn-lt"/>
                <a:ea typeface="+mn-ea"/>
                <a:cs typeface="+mn-cs"/>
              </a:rPr>
              <a:t>Ermutigung durch die Behörden und durch meine Familie. Am meisten aber motivieren</a:t>
            </a:r>
          </a:p>
          <a:p>
            <a:r>
              <a:rPr lang="de-CH" sz="1200" b="0" i="0" u="none" strike="noStrike" kern="1200" baseline="0" dirty="0" smtClean="0">
                <a:solidFill>
                  <a:schemeClr val="tx1"/>
                </a:solidFill>
                <a:latin typeface="+mn-lt"/>
                <a:ea typeface="+mn-ea"/>
                <a:cs typeface="+mn-cs"/>
              </a:rPr>
              <a:t>mich meine beiden Kinder wie auch mein verstorbener Ehemann. Er hat nie aufgehört,</a:t>
            </a:r>
          </a:p>
          <a:p>
            <a:r>
              <a:rPr lang="de-CH" sz="1200" b="0" i="0" u="none" strike="noStrike" kern="1200" baseline="0" dirty="0" smtClean="0">
                <a:solidFill>
                  <a:schemeClr val="tx1"/>
                </a:solidFill>
                <a:latin typeface="+mn-lt"/>
                <a:ea typeface="+mn-ea"/>
                <a:cs typeface="+mn-cs"/>
              </a:rPr>
              <a:t>mich zum Durchhalten zu ermutigen. Ich hoffe, dass meine Kinder eine glänzende</a:t>
            </a:r>
          </a:p>
          <a:p>
            <a:r>
              <a:rPr lang="de-CH" sz="1200" b="0" i="0" u="none" strike="noStrike" kern="1200" baseline="0" dirty="0" smtClean="0">
                <a:solidFill>
                  <a:schemeClr val="tx1"/>
                </a:solidFill>
                <a:latin typeface="+mn-lt"/>
                <a:ea typeface="+mn-ea"/>
                <a:cs typeface="+mn-cs"/>
              </a:rPr>
              <a:t>und vielversprechende Zukunft haben werden. Denn alle Aktivitäten, die wir vor Ort durchführen,</a:t>
            </a:r>
          </a:p>
          <a:p>
            <a:r>
              <a:rPr lang="de-CH" sz="1200" b="0" i="0" u="none" strike="noStrike" kern="1200" baseline="0" dirty="0" smtClean="0">
                <a:solidFill>
                  <a:schemeClr val="tx1"/>
                </a:solidFill>
                <a:latin typeface="+mn-lt"/>
                <a:ea typeface="+mn-ea"/>
                <a:cs typeface="+mn-cs"/>
              </a:rPr>
              <a:t>werden nachhaltige Auswirkungen haben.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46</a:t>
            </a:fld>
            <a:endParaRPr lang="de-CH"/>
          </a:p>
        </p:txBody>
      </p:sp>
    </p:spTree>
    <p:extLst>
      <p:ext uri="{BB962C8B-B14F-4D97-AF65-F5344CB8AC3E}">
        <p14:creationId xmlns:p14="http://schemas.microsoft.com/office/powerpoint/2010/main" val="2345908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Die Natur muss wieder im Zentrum der Wirtschaft stehen. Wir müssen uns von der Natur</a:t>
            </a:r>
          </a:p>
          <a:p>
            <a:r>
              <a:rPr lang="de-CH" sz="1200" b="0" i="0" u="none" strike="noStrike" kern="1200" baseline="0" dirty="0" smtClean="0">
                <a:solidFill>
                  <a:schemeClr val="tx1"/>
                </a:solidFill>
                <a:latin typeface="+mn-lt"/>
                <a:ea typeface="+mn-ea"/>
                <a:cs typeface="+mn-cs"/>
              </a:rPr>
              <a:t>inspirieren lassen und mit ihr im Einklang stehen. Der Sinn muss Vorrang haben vor</a:t>
            </a:r>
          </a:p>
          <a:p>
            <a:r>
              <a:rPr lang="de-CH" sz="1200" b="0" i="0" u="none" strike="noStrike" kern="1200" baseline="0" dirty="0" smtClean="0">
                <a:solidFill>
                  <a:schemeClr val="tx1"/>
                </a:solidFill>
                <a:latin typeface="+mn-lt"/>
                <a:ea typeface="+mn-ea"/>
                <a:cs typeface="+mn-cs"/>
              </a:rPr>
              <a:t>dem Gewinn. Dies versuchen wir auch mit unserem Unternehmen. Wir schreiben</a:t>
            </a:r>
          </a:p>
          <a:p>
            <a:r>
              <a:rPr lang="de-CH" sz="1200" b="0" i="0" u="none" strike="noStrike" kern="1200" baseline="0" dirty="0" smtClean="0">
                <a:solidFill>
                  <a:schemeClr val="tx1"/>
                </a:solidFill>
                <a:latin typeface="+mn-lt"/>
                <a:ea typeface="+mn-ea"/>
                <a:cs typeface="+mn-cs"/>
              </a:rPr>
              <a:t>schwarze Zahlen, ohne dass wir die natürlichen oder auch menschlichen Ressourcen</a:t>
            </a:r>
          </a:p>
          <a:p>
            <a:r>
              <a:rPr lang="de-CH" sz="1200" b="0" i="0" u="none" strike="noStrike" kern="1200" baseline="0" dirty="0" smtClean="0">
                <a:solidFill>
                  <a:schemeClr val="tx1"/>
                </a:solidFill>
                <a:latin typeface="+mn-lt"/>
                <a:ea typeface="+mn-ea"/>
                <a:cs typeface="+mn-cs"/>
              </a:rPr>
              <a:t>bis zur Erschöpfung ausnützen müssen.</a:t>
            </a:r>
          </a:p>
          <a:p>
            <a:r>
              <a:rPr lang="de-CH" sz="1200" b="0" i="0" u="none" strike="noStrike" kern="1200" baseline="0" dirty="0" smtClean="0">
                <a:solidFill>
                  <a:schemeClr val="tx1"/>
                </a:solidFill>
                <a:latin typeface="+mn-lt"/>
                <a:ea typeface="+mn-ea"/>
                <a:cs typeface="+mn-cs"/>
              </a:rPr>
              <a:t>Ich folge einer Lebensphilosophie, die Leistung mit dem Sinnvollen verbindet, dazu</a:t>
            </a:r>
          </a:p>
          <a:p>
            <a:r>
              <a:rPr lang="de-CH" sz="1200" b="0" i="0" u="none" strike="noStrike" kern="1200" baseline="0" dirty="0" smtClean="0">
                <a:solidFill>
                  <a:schemeClr val="tx1"/>
                </a:solidFill>
                <a:latin typeface="+mn-lt"/>
                <a:ea typeface="+mn-ea"/>
                <a:cs typeface="+mn-cs"/>
              </a:rPr>
              <a:t>musste ich aber zuerst mich selber und meine emotionale Intelligenz finden. Dabei</a:t>
            </a:r>
          </a:p>
          <a:p>
            <a:r>
              <a:rPr lang="de-CH" sz="1200" b="0" i="0" u="none" strike="noStrike" kern="1200" baseline="0" dirty="0" smtClean="0">
                <a:solidFill>
                  <a:schemeClr val="tx1"/>
                </a:solidFill>
                <a:latin typeface="+mn-lt"/>
                <a:ea typeface="+mn-ea"/>
                <a:cs typeface="+mn-cs"/>
              </a:rPr>
              <a:t>ist einer meiner stärksten Einflüsse sicher mein Sohn, der mir die Welt mit den Augen</a:t>
            </a:r>
          </a:p>
          <a:p>
            <a:r>
              <a:rPr lang="de-CH" sz="1200" b="0" i="0" u="none" strike="noStrike" kern="1200" baseline="0" dirty="0" smtClean="0">
                <a:solidFill>
                  <a:schemeClr val="tx1"/>
                </a:solidFill>
                <a:latin typeface="+mn-lt"/>
                <a:ea typeface="+mn-ea"/>
                <a:cs typeface="+mn-cs"/>
              </a:rPr>
              <a:t>eines Sechsjährigen zeigt.</a:t>
            </a:r>
          </a:p>
          <a:p>
            <a:r>
              <a:rPr lang="de-CH" sz="1200" b="0" i="0" u="none" strike="noStrike" kern="1200" baseline="0" dirty="0" smtClean="0">
                <a:solidFill>
                  <a:schemeClr val="tx1"/>
                </a:solidFill>
                <a:latin typeface="+mn-lt"/>
                <a:ea typeface="+mn-ea"/>
                <a:cs typeface="+mn-cs"/>
              </a:rPr>
              <a:t>Für ihn und für die Zukunft wünsche ich mir eine harmonische Welt, manchmal kompetitiv,</a:t>
            </a:r>
          </a:p>
          <a:p>
            <a:r>
              <a:rPr lang="de-CH" sz="1200" b="0" i="0" u="none" strike="noStrike" kern="1200" baseline="0" dirty="0" smtClean="0">
                <a:solidFill>
                  <a:schemeClr val="tx1"/>
                </a:solidFill>
                <a:latin typeface="+mn-lt"/>
                <a:ea typeface="+mn-ea"/>
                <a:cs typeface="+mn-cs"/>
              </a:rPr>
              <a:t>aber auch </a:t>
            </a:r>
            <a:r>
              <a:rPr lang="de-CH" sz="1200" b="0" i="0" u="none" strike="noStrike" kern="1200" baseline="0" dirty="0" err="1" smtClean="0">
                <a:solidFill>
                  <a:schemeClr val="tx1"/>
                </a:solidFill>
                <a:latin typeface="+mn-lt"/>
                <a:ea typeface="+mn-ea"/>
                <a:cs typeface="+mn-cs"/>
              </a:rPr>
              <a:t>kollaborativ</a:t>
            </a:r>
            <a:r>
              <a:rPr lang="de-CH" sz="1200" b="0" i="0" u="none" strike="noStrike" kern="1200" baseline="0" dirty="0" smtClean="0">
                <a:solidFill>
                  <a:schemeClr val="tx1"/>
                </a:solidFill>
                <a:latin typeface="+mn-lt"/>
                <a:ea typeface="+mn-ea"/>
                <a:cs typeface="+mn-cs"/>
              </a:rPr>
              <a:t>. Wo man sich gegenseitig hilft, freundlich zueinander</a:t>
            </a:r>
          </a:p>
          <a:p>
            <a:r>
              <a:rPr lang="de-CH" sz="1200" b="0" i="0" u="none" strike="noStrike" kern="1200" baseline="0" dirty="0" smtClean="0">
                <a:solidFill>
                  <a:schemeClr val="tx1"/>
                </a:solidFill>
                <a:latin typeface="+mn-lt"/>
                <a:ea typeface="+mn-ea"/>
                <a:cs typeface="+mn-cs"/>
              </a:rPr>
              <a:t>ist und in der man in der Natur und der Gemeinschaft verwurzelt ist. Eine Welt, in der</a:t>
            </a:r>
          </a:p>
          <a:p>
            <a:r>
              <a:rPr lang="de-CH" sz="1200" b="0" i="0" u="none" strike="noStrike" kern="1200" baseline="0" dirty="0" smtClean="0">
                <a:solidFill>
                  <a:schemeClr val="tx1"/>
                </a:solidFill>
                <a:latin typeface="+mn-lt"/>
                <a:ea typeface="+mn-ea"/>
                <a:cs typeface="+mn-cs"/>
              </a:rPr>
              <a:t>jede und jeder seine Talente entdecken darf, ohne Angst, mit dem Recht auf Fehler und</a:t>
            </a:r>
          </a:p>
          <a:p>
            <a:r>
              <a:rPr lang="de-CH" sz="1200" b="0" i="0" u="none" strike="noStrike" kern="1200" baseline="0" dirty="0" smtClean="0">
                <a:solidFill>
                  <a:schemeClr val="tx1"/>
                </a:solidFill>
                <a:latin typeface="+mn-lt"/>
                <a:ea typeface="+mn-ea"/>
                <a:cs typeface="+mn-cs"/>
              </a:rPr>
              <a:t>in der Verletzlichkeit akzeptiert ist.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47</a:t>
            </a:fld>
            <a:endParaRPr lang="de-CH"/>
          </a:p>
        </p:txBody>
      </p:sp>
    </p:spTree>
    <p:extLst>
      <p:ext uri="{BB962C8B-B14F-4D97-AF65-F5344CB8AC3E}">
        <p14:creationId xmlns:p14="http://schemas.microsoft.com/office/powerpoint/2010/main" val="920375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Welche Welt wollen wir für morgen? Diese Frage stellte sich mir, als ich Studierende</a:t>
            </a:r>
          </a:p>
          <a:p>
            <a:r>
              <a:rPr lang="de-CH" sz="1200" b="0" i="0" u="none" strike="noStrike" kern="1200" baseline="0" dirty="0" smtClean="0">
                <a:solidFill>
                  <a:schemeClr val="tx1"/>
                </a:solidFill>
                <a:latin typeface="+mn-lt"/>
                <a:ea typeface="+mn-ea"/>
                <a:cs typeface="+mn-cs"/>
              </a:rPr>
              <a:t>an der Universität im Rahmen ihres Masterstudiums im Bereich Nachhaltigkeit begleitete.</a:t>
            </a:r>
          </a:p>
          <a:p>
            <a:r>
              <a:rPr lang="de-CH" sz="1200" b="0" i="0" u="none" strike="noStrike" kern="1200" baseline="0" dirty="0" smtClean="0">
                <a:solidFill>
                  <a:schemeClr val="tx1"/>
                </a:solidFill>
                <a:latin typeface="+mn-lt"/>
                <a:ea typeface="+mn-ea"/>
                <a:cs typeface="+mn-cs"/>
              </a:rPr>
              <a:t>Denn die Zukunft sieht nicht gut aus für die Menschheit in Bezug auf das Klima</a:t>
            </a:r>
          </a:p>
          <a:p>
            <a:r>
              <a:rPr lang="de-CH" sz="1200" b="0" i="0" u="none" strike="noStrike" kern="1200" baseline="0" dirty="0" smtClean="0">
                <a:solidFill>
                  <a:schemeClr val="tx1"/>
                </a:solidFill>
                <a:latin typeface="+mn-lt"/>
                <a:ea typeface="+mn-ea"/>
                <a:cs typeface="+mn-cs"/>
              </a:rPr>
              <a:t>und die natürlichen Ressourcen. Wenn wir leben, ja überleben wollen, müssen wir</a:t>
            </a:r>
          </a:p>
          <a:p>
            <a:r>
              <a:rPr lang="de-CH" sz="1200" b="0" i="0" u="none" strike="noStrike" kern="1200" baseline="0" dirty="0" smtClean="0">
                <a:solidFill>
                  <a:schemeClr val="tx1"/>
                </a:solidFill>
                <a:latin typeface="+mn-lt"/>
                <a:ea typeface="+mn-ea"/>
                <a:cs typeface="+mn-cs"/>
              </a:rPr>
              <a:t>uns Alternativen zum bestehenden Lebensmodell anschauen – diese Alternativen gibt</a:t>
            </a:r>
          </a:p>
          <a:p>
            <a:r>
              <a:rPr lang="de-CH" sz="1200" b="0" i="0" u="none" strike="noStrike" kern="1200" baseline="0" dirty="0" smtClean="0">
                <a:solidFill>
                  <a:schemeClr val="tx1"/>
                </a:solidFill>
                <a:latin typeface="+mn-lt"/>
                <a:ea typeface="+mn-ea"/>
                <a:cs typeface="+mn-cs"/>
              </a:rPr>
              <a:t>es bereits, auch bei uns. Ein Wandel ist notwendig. Sowohl im Norden wie auch im</a:t>
            </a:r>
          </a:p>
          <a:p>
            <a:r>
              <a:rPr lang="de-CH" sz="1200" b="0" i="0" u="none" strike="noStrike" kern="1200" baseline="0" dirty="0" smtClean="0">
                <a:solidFill>
                  <a:schemeClr val="tx1"/>
                </a:solidFill>
                <a:latin typeface="+mn-lt"/>
                <a:ea typeface="+mn-ea"/>
                <a:cs typeface="+mn-cs"/>
              </a:rPr>
              <a:t>Süden gibt es Akteurinnen und Akteure für einen Wandel. Durch meine Arbeit und die</a:t>
            </a:r>
          </a:p>
          <a:p>
            <a:r>
              <a:rPr lang="de-CH" sz="1200" b="0" i="0" u="none" strike="noStrike" kern="1200" baseline="0" dirty="0" smtClean="0">
                <a:solidFill>
                  <a:schemeClr val="tx1"/>
                </a:solidFill>
                <a:latin typeface="+mn-lt"/>
                <a:ea typeface="+mn-ea"/>
                <a:cs typeface="+mn-cs"/>
              </a:rPr>
              <a:t>Stiftung </a:t>
            </a:r>
            <a:r>
              <a:rPr lang="de-CH" sz="1200" b="0" i="0" u="none" strike="noStrike" kern="1200" baseline="0" dirty="0" err="1" smtClean="0">
                <a:solidFill>
                  <a:schemeClr val="tx1"/>
                </a:solidFill>
                <a:latin typeface="+mn-lt"/>
                <a:ea typeface="+mn-ea"/>
                <a:cs typeface="+mn-cs"/>
              </a:rPr>
              <a:t>Zoein</a:t>
            </a:r>
            <a:r>
              <a:rPr lang="de-CH" sz="1200" b="0" i="0" u="none" strike="noStrike" kern="1200" baseline="0" dirty="0" smtClean="0">
                <a:solidFill>
                  <a:schemeClr val="tx1"/>
                </a:solidFill>
                <a:latin typeface="+mn-lt"/>
                <a:ea typeface="+mn-ea"/>
                <a:cs typeface="+mn-cs"/>
              </a:rPr>
              <a:t> hoffe ich, etwas bewegen zu können, z.B. wie wir den Wandel und unser</a:t>
            </a:r>
          </a:p>
          <a:p>
            <a:r>
              <a:rPr lang="de-CH" sz="1200" b="0" i="0" u="none" strike="noStrike" kern="1200" baseline="0" dirty="0" smtClean="0">
                <a:solidFill>
                  <a:schemeClr val="tx1"/>
                </a:solidFill>
                <a:latin typeface="+mn-lt"/>
                <a:ea typeface="+mn-ea"/>
                <a:cs typeface="+mn-cs"/>
              </a:rPr>
              <a:t>eigenes Handeln wahrnehmen. Unsere Fähigkeiten und «Wissen» als Wissenschaftlerinnen</a:t>
            </a:r>
          </a:p>
          <a:p>
            <a:r>
              <a:rPr lang="de-CH" sz="1200" b="0" i="0" u="none" strike="noStrike" kern="1200" baseline="0" dirty="0" smtClean="0">
                <a:solidFill>
                  <a:schemeClr val="tx1"/>
                </a:solidFill>
                <a:latin typeface="+mn-lt"/>
                <a:ea typeface="+mn-ea"/>
                <a:cs typeface="+mn-cs"/>
              </a:rPr>
              <a:t>und Wissenschaftler müssen wir in den Dienst des Wandels stellen – dies ist</a:t>
            </a:r>
          </a:p>
          <a:p>
            <a:r>
              <a:rPr lang="de-CH" sz="1200" b="0" i="0" u="none" strike="noStrike" kern="1200" baseline="0" dirty="0" smtClean="0">
                <a:solidFill>
                  <a:schemeClr val="tx1"/>
                </a:solidFill>
                <a:latin typeface="+mn-lt"/>
                <a:ea typeface="+mn-ea"/>
                <a:cs typeface="+mn-cs"/>
              </a:rPr>
              <a:t>unter anderem die Aufgabe des wissenschaftlichen Beirates der Stiftung Zoe in.</a:t>
            </a:r>
          </a:p>
          <a:p>
            <a:r>
              <a:rPr lang="de-CH" sz="1200" b="0" i="0" u="none" strike="noStrike" kern="1200" baseline="0" dirty="0" smtClean="0">
                <a:solidFill>
                  <a:schemeClr val="tx1"/>
                </a:solidFill>
                <a:latin typeface="+mn-lt"/>
                <a:ea typeface="+mn-ea"/>
                <a:cs typeface="+mn-cs"/>
              </a:rPr>
              <a:t>Doch wir alle können zu einem Wandel beitragen. So sind meine Heldinnen und Helden</a:t>
            </a:r>
          </a:p>
          <a:p>
            <a:r>
              <a:rPr lang="de-CH" sz="1200" b="0" i="0" u="none" strike="noStrike" kern="1200" baseline="0" dirty="0" smtClean="0">
                <a:solidFill>
                  <a:schemeClr val="tx1"/>
                </a:solidFill>
                <a:latin typeface="+mn-lt"/>
                <a:ea typeface="+mn-ea"/>
                <a:cs typeface="+mn-cs"/>
              </a:rPr>
              <a:t>all jene, die Tag für Tag ihre Arbeit in Demut verrichten, dies im Einklang mit anderen</a:t>
            </a:r>
          </a:p>
          <a:p>
            <a:r>
              <a:rPr lang="de-CH" sz="1200" b="0" i="0" u="none" strike="noStrike" kern="1200" baseline="0" dirty="0" smtClean="0">
                <a:solidFill>
                  <a:schemeClr val="tx1"/>
                </a:solidFill>
                <a:latin typeface="+mn-lt"/>
                <a:ea typeface="+mn-ea"/>
                <a:cs typeface="+mn-cs"/>
              </a:rPr>
              <a:t>und ihren eigenen Werten. Wie z. B. Schwester Emmanuelle, die sich ihr Leben lang für</a:t>
            </a:r>
          </a:p>
          <a:p>
            <a:r>
              <a:rPr lang="de-CH" sz="1200" b="0" i="0" u="none" strike="noStrike" kern="1200" baseline="0" dirty="0" smtClean="0">
                <a:solidFill>
                  <a:schemeClr val="tx1"/>
                </a:solidFill>
                <a:latin typeface="+mn-lt"/>
                <a:ea typeface="+mn-ea"/>
                <a:cs typeface="+mn-cs"/>
              </a:rPr>
              <a:t>die Armen eingesetzt hat.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48</a:t>
            </a:fld>
            <a:endParaRPr lang="de-CH"/>
          </a:p>
        </p:txBody>
      </p:sp>
    </p:spTree>
    <p:extLst>
      <p:ext uri="{BB962C8B-B14F-4D97-AF65-F5344CB8AC3E}">
        <p14:creationId xmlns:p14="http://schemas.microsoft.com/office/powerpoint/2010/main" val="1436711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arbeite für die Kirche der Geschwister in Nigeria (EYN) und setze mich für Frauen</a:t>
            </a:r>
          </a:p>
          <a:p>
            <a:r>
              <a:rPr lang="de-CH" sz="1200" b="0" i="0" u="none" strike="noStrike" kern="1200" baseline="0" dirty="0" smtClean="0">
                <a:solidFill>
                  <a:schemeClr val="tx1"/>
                </a:solidFill>
                <a:latin typeface="+mn-lt"/>
                <a:ea typeface="+mn-ea"/>
                <a:cs typeface="+mn-cs"/>
              </a:rPr>
              <a:t>und ihre Rechte ein. Zurzeit arbeite ich unter anderem mit Frauen, die die Gewalt</a:t>
            </a:r>
          </a:p>
          <a:p>
            <a:r>
              <a:rPr lang="de-CH" sz="1200" b="0" i="0" u="none" strike="noStrike" kern="1200" baseline="0" dirty="0" smtClean="0">
                <a:solidFill>
                  <a:schemeClr val="tx1"/>
                </a:solidFill>
                <a:latin typeface="+mn-lt"/>
                <a:ea typeface="+mn-ea"/>
                <a:cs typeface="+mn-cs"/>
              </a:rPr>
              <a:t>der Terrormiliz </a:t>
            </a:r>
            <a:r>
              <a:rPr lang="de-CH" sz="1200" b="0" i="0" u="none" strike="noStrike" kern="1200" baseline="0" dirty="0" err="1" smtClean="0">
                <a:solidFill>
                  <a:schemeClr val="tx1"/>
                </a:solidFill>
                <a:latin typeface="+mn-lt"/>
                <a:ea typeface="+mn-ea"/>
                <a:cs typeface="+mn-cs"/>
              </a:rPr>
              <a:t>Boko</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Haram</a:t>
            </a:r>
            <a:r>
              <a:rPr lang="de-CH" sz="1200" b="0" i="0" u="none" strike="noStrike" kern="1200" baseline="0" dirty="0" smtClean="0">
                <a:solidFill>
                  <a:schemeClr val="tx1"/>
                </a:solidFill>
                <a:latin typeface="+mn-lt"/>
                <a:ea typeface="+mn-ea"/>
                <a:cs typeface="+mn-cs"/>
              </a:rPr>
              <a:t> erlebt haben. Es geht darum, dass die Frauen ihr Trauma</a:t>
            </a:r>
          </a:p>
          <a:p>
            <a:r>
              <a:rPr lang="de-CH" sz="1200" b="0" i="0" u="none" strike="noStrike" kern="1200" baseline="0" dirty="0" smtClean="0">
                <a:solidFill>
                  <a:schemeClr val="tx1"/>
                </a:solidFill>
                <a:latin typeface="+mn-lt"/>
                <a:ea typeface="+mn-ea"/>
                <a:cs typeface="+mn-cs"/>
              </a:rPr>
              <a:t>überwinden und ihre Lebensbedingungen verbessern.</a:t>
            </a:r>
          </a:p>
          <a:p>
            <a:r>
              <a:rPr lang="de-CH" sz="1200" b="0" i="0" u="none" strike="noStrike" kern="1200" baseline="0" dirty="0" smtClean="0">
                <a:solidFill>
                  <a:schemeClr val="tx1"/>
                </a:solidFill>
                <a:latin typeface="+mn-lt"/>
                <a:ea typeface="+mn-ea"/>
                <a:cs typeface="+mn-cs"/>
              </a:rPr>
              <a:t>Ich engagiere mich dafür, dass Frauen an der Politik teilhaben und an Entscheiden</a:t>
            </a:r>
          </a:p>
          <a:p>
            <a:r>
              <a:rPr lang="de-CH" sz="1200" b="0" i="0" u="none" strike="noStrike" kern="1200" baseline="0" dirty="0" smtClean="0">
                <a:solidFill>
                  <a:schemeClr val="tx1"/>
                </a:solidFill>
                <a:latin typeface="+mn-lt"/>
                <a:ea typeface="+mn-ea"/>
                <a:cs typeface="+mn-cs"/>
              </a:rPr>
              <a:t>beteiligt sind. Meine Mutter war eine politische Frauenführerin und sie ist meine Heldin.</a:t>
            </a:r>
          </a:p>
          <a:p>
            <a:r>
              <a:rPr lang="de-CH" sz="1200" b="0" i="0" u="none" strike="noStrike" kern="1200" baseline="0" dirty="0" smtClean="0">
                <a:solidFill>
                  <a:schemeClr val="tx1"/>
                </a:solidFill>
                <a:latin typeface="+mn-lt"/>
                <a:ea typeface="+mn-ea"/>
                <a:cs typeface="+mn-cs"/>
              </a:rPr>
              <a:t>Die Not der Frauen in meiner Gesellschaft ist der Antrieb für mein Engagement.</a:t>
            </a:r>
          </a:p>
          <a:p>
            <a:r>
              <a:rPr lang="de-CH" sz="1200" b="0" i="0" u="none" strike="noStrike" kern="1200" baseline="0" dirty="0" smtClean="0">
                <a:solidFill>
                  <a:schemeClr val="tx1"/>
                </a:solidFill>
                <a:latin typeface="+mn-lt"/>
                <a:ea typeface="+mn-ea"/>
                <a:cs typeface="+mn-cs"/>
              </a:rPr>
              <a:t>Frauen werden als Eigentum des Ehemannes angesehen und können nicht erben . Ich</a:t>
            </a:r>
          </a:p>
          <a:p>
            <a:r>
              <a:rPr lang="de-CH" sz="1200" b="0" i="0" u="none" strike="noStrike" kern="1200" baseline="0" dirty="0" smtClean="0">
                <a:solidFill>
                  <a:schemeClr val="tx1"/>
                </a:solidFill>
                <a:latin typeface="+mn-lt"/>
                <a:ea typeface="+mn-ea"/>
                <a:cs typeface="+mn-cs"/>
              </a:rPr>
              <a:t>habe so viele Frauen leiden sehen, und das motiviert mich, für Veränderungen einzustehen.</a:t>
            </a:r>
          </a:p>
          <a:p>
            <a:r>
              <a:rPr lang="de-CH" sz="1200" b="0" i="0" u="none" strike="noStrike" kern="1200" baseline="0" dirty="0" smtClean="0">
                <a:solidFill>
                  <a:schemeClr val="tx1"/>
                </a:solidFill>
                <a:latin typeface="+mn-lt"/>
                <a:ea typeface="+mn-ea"/>
                <a:cs typeface="+mn-cs"/>
              </a:rPr>
              <a:t>Die Unterstützung durch die Kirche und durch meine Gemeinde gibt mir ebenso</a:t>
            </a:r>
          </a:p>
          <a:p>
            <a:r>
              <a:rPr lang="de-CH" sz="1200" b="0" i="0" u="none" strike="noStrike" kern="1200" baseline="0" dirty="0" smtClean="0">
                <a:solidFill>
                  <a:schemeClr val="tx1"/>
                </a:solidFill>
                <a:latin typeface="+mn-lt"/>
                <a:ea typeface="+mn-ea"/>
                <a:cs typeface="+mn-cs"/>
              </a:rPr>
              <a:t>Kraft wie meine Hoffnung auf eine bessere Zukunft für Frauen. Ich wünsche mir eine</a:t>
            </a:r>
          </a:p>
          <a:p>
            <a:r>
              <a:rPr lang="de-CH" sz="1200" b="0" i="0" u="none" strike="noStrike" kern="1200" baseline="0" dirty="0" smtClean="0">
                <a:solidFill>
                  <a:schemeClr val="tx1"/>
                </a:solidFill>
                <a:latin typeface="+mn-lt"/>
                <a:ea typeface="+mn-ea"/>
                <a:cs typeface="+mn-cs"/>
              </a:rPr>
              <a:t>Zukunft, in der jede und jeder Gerechtigkeit erfährt und in der Männer und Frauen</a:t>
            </a:r>
          </a:p>
          <a:p>
            <a:r>
              <a:rPr lang="de-CH" sz="1200" b="0" i="0" u="none" strike="noStrike" kern="1200" baseline="0" dirty="0" smtClean="0">
                <a:solidFill>
                  <a:schemeClr val="tx1"/>
                </a:solidFill>
                <a:latin typeface="+mn-lt"/>
                <a:ea typeface="+mn-ea"/>
                <a:cs typeface="+mn-cs"/>
              </a:rPr>
              <a:t>die gleichen Rechte haben.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49</a:t>
            </a:fld>
            <a:endParaRPr lang="de-CH"/>
          </a:p>
        </p:txBody>
      </p:sp>
    </p:spTree>
    <p:extLst>
      <p:ext uri="{BB962C8B-B14F-4D97-AF65-F5344CB8AC3E}">
        <p14:creationId xmlns:p14="http://schemas.microsoft.com/office/powerpoint/2010/main" val="167283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Zusammen mit mehreren Dorfgruppen haben wir eine Analyse zur geschlechtsspezifischen</a:t>
            </a:r>
          </a:p>
          <a:p>
            <a:r>
              <a:rPr lang="de-CH" sz="1200" b="0" i="0" u="none" strike="noStrike" kern="1200" baseline="0" dirty="0" smtClean="0">
                <a:solidFill>
                  <a:schemeClr val="tx1"/>
                </a:solidFill>
                <a:latin typeface="+mn-lt"/>
                <a:ea typeface="+mn-ea"/>
                <a:cs typeface="+mn-cs"/>
              </a:rPr>
              <a:t>Arbeitsteilung in der Landwirtschaft durchgeführt. Es zeigte sich, dass Männer</a:t>
            </a:r>
          </a:p>
          <a:p>
            <a:r>
              <a:rPr lang="de-CH" sz="1200" b="0" i="0" u="none" strike="noStrike" kern="1200" baseline="0" dirty="0" smtClean="0">
                <a:solidFill>
                  <a:schemeClr val="tx1"/>
                </a:solidFill>
                <a:latin typeface="+mn-lt"/>
                <a:ea typeface="+mn-ea"/>
                <a:cs typeface="+mn-cs"/>
              </a:rPr>
              <a:t>12 verschiedene landwirtschaftliche Arbeiten verrichteten, die Frauen deren 22. Um</a:t>
            </a:r>
          </a:p>
          <a:p>
            <a:r>
              <a:rPr lang="de-CH" sz="1200" b="0" i="0" u="none" strike="noStrike" kern="1200" baseline="0" dirty="0" smtClean="0">
                <a:solidFill>
                  <a:schemeClr val="tx1"/>
                </a:solidFill>
                <a:latin typeface="+mn-lt"/>
                <a:ea typeface="+mn-ea"/>
                <a:cs typeface="+mn-cs"/>
              </a:rPr>
              <a:t>die Arbeitslast gleichmässiger zu gestalten, haben die Männer entschieden, ihre Frauen</a:t>
            </a:r>
          </a:p>
          <a:p>
            <a:r>
              <a:rPr lang="de-CH" sz="1200" b="0" i="0" u="none" strike="noStrike" kern="1200" baseline="0" dirty="0" smtClean="0">
                <a:solidFill>
                  <a:schemeClr val="tx1"/>
                </a:solidFill>
                <a:latin typeface="+mn-lt"/>
                <a:ea typeface="+mn-ea"/>
                <a:cs typeface="+mn-cs"/>
              </a:rPr>
              <a:t>stärker zu unterstützen. Und die Frauen haben beschlossen, gemeinsam Regeln zu</a:t>
            </a:r>
          </a:p>
          <a:p>
            <a:r>
              <a:rPr lang="de-CH" sz="1200" b="0" i="0" u="none" strike="noStrike" kern="1200" baseline="0" dirty="0" smtClean="0">
                <a:solidFill>
                  <a:schemeClr val="tx1"/>
                </a:solidFill>
                <a:latin typeface="+mn-lt"/>
                <a:ea typeface="+mn-ea"/>
                <a:cs typeface="+mn-cs"/>
              </a:rPr>
              <a:t>entwickeln, um die Mentalität innerhalb ihrer Familien zu verändern. Heute helfen die</a:t>
            </a:r>
          </a:p>
          <a:p>
            <a:r>
              <a:rPr lang="de-CH" sz="1200" b="0" i="0" u="none" strike="noStrike" kern="1200" baseline="0" dirty="0" smtClean="0">
                <a:solidFill>
                  <a:schemeClr val="tx1"/>
                </a:solidFill>
                <a:latin typeface="+mn-lt"/>
                <a:ea typeface="+mn-ea"/>
                <a:cs typeface="+mn-cs"/>
              </a:rPr>
              <a:t>Ehemänner ihren Frauen auf dem Feld. Früher sagten die Männer, Feldarbeit sei etwas</a:t>
            </a:r>
          </a:p>
          <a:p>
            <a:r>
              <a:rPr lang="de-CH" sz="1200" b="0" i="0" u="none" strike="noStrike" kern="1200" baseline="0" dirty="0" smtClean="0">
                <a:solidFill>
                  <a:schemeClr val="tx1"/>
                </a:solidFill>
                <a:latin typeface="+mn-lt"/>
                <a:ea typeface="+mn-ea"/>
                <a:cs typeface="+mn-cs"/>
              </a:rPr>
              <a:t>für Frauen. Die Männer haben damals abgewartet, ohne einen Finger zu rühren. Jetzt</a:t>
            </a:r>
          </a:p>
          <a:p>
            <a:r>
              <a:rPr lang="de-CH" sz="1200" b="0" i="0" u="none" strike="noStrike" kern="1200" baseline="0" dirty="0" smtClean="0">
                <a:solidFill>
                  <a:schemeClr val="tx1"/>
                </a:solidFill>
                <a:latin typeface="+mn-lt"/>
                <a:ea typeface="+mn-ea"/>
                <a:cs typeface="+mn-cs"/>
              </a:rPr>
              <a:t>verstehen sie, dass sie ihre Frauen unterstützen müssen und die Familie so auch mehr</a:t>
            </a:r>
          </a:p>
          <a:p>
            <a:r>
              <a:rPr lang="de-CH" sz="1200" b="0" i="0" u="none" strike="noStrike" kern="1200" baseline="0" dirty="0" smtClean="0">
                <a:solidFill>
                  <a:schemeClr val="tx1"/>
                </a:solidFill>
                <a:latin typeface="+mn-lt"/>
                <a:ea typeface="+mn-ea"/>
                <a:cs typeface="+mn-cs"/>
              </a:rPr>
              <a:t>Geld verdient. Heute fragen uns auch Männer bei Problemen an. Dann gebe ich ihnen</a:t>
            </a:r>
          </a:p>
          <a:p>
            <a:r>
              <a:rPr lang="de-CH" sz="1200" b="0" i="0" u="none" strike="noStrike" kern="1200" baseline="0" dirty="0" smtClean="0">
                <a:solidFill>
                  <a:schemeClr val="tx1"/>
                </a:solidFill>
                <a:latin typeface="+mn-lt"/>
                <a:ea typeface="+mn-ea"/>
                <a:cs typeface="+mn-cs"/>
              </a:rPr>
              <a:t>Ratschläge.</a:t>
            </a:r>
          </a:p>
          <a:p>
            <a:r>
              <a:rPr lang="de-CH" sz="1200" b="0" i="0" u="none" strike="noStrike" kern="1200" baseline="0" dirty="0" smtClean="0">
                <a:solidFill>
                  <a:schemeClr val="tx1"/>
                </a:solidFill>
                <a:latin typeface="+mn-lt"/>
                <a:ea typeface="+mn-ea"/>
                <a:cs typeface="+mn-cs"/>
              </a:rPr>
              <a:t>Ich habe mich zu dieser Arbeit aus Liebe verpflichtet. Denn neben meiner Arbeit für</a:t>
            </a:r>
          </a:p>
          <a:p>
            <a:r>
              <a:rPr lang="de-CH" sz="1200" b="0" i="0" u="none" strike="noStrike" kern="1200" baseline="0" dirty="0" smtClean="0">
                <a:solidFill>
                  <a:schemeClr val="tx1"/>
                </a:solidFill>
                <a:latin typeface="+mn-lt"/>
                <a:ea typeface="+mn-ea"/>
                <a:cs typeface="+mn-cs"/>
              </a:rPr>
              <a:t>CEPAL bearbeite ich selbst auch Felder im Dorf. Das ist eine grosse Last. Ich liebe</a:t>
            </a:r>
          </a:p>
          <a:p>
            <a:r>
              <a:rPr lang="de-CH" sz="1200" b="0" i="0" u="none" strike="noStrike" kern="1200" baseline="0" dirty="0" smtClean="0">
                <a:solidFill>
                  <a:schemeClr val="tx1"/>
                </a:solidFill>
                <a:latin typeface="+mn-lt"/>
                <a:ea typeface="+mn-ea"/>
                <a:cs typeface="+mn-cs"/>
              </a:rPr>
              <a:t>meine Arbeit: sowohl die Arbeit für mehr Geschlechtergerechtigkeit wie auch meine</a:t>
            </a:r>
          </a:p>
          <a:p>
            <a:r>
              <a:rPr lang="de-CH" sz="1200" b="0" i="0" u="none" strike="noStrike" kern="1200" baseline="0" dirty="0" smtClean="0">
                <a:solidFill>
                  <a:schemeClr val="tx1"/>
                </a:solidFill>
                <a:latin typeface="+mn-lt"/>
                <a:ea typeface="+mn-ea"/>
                <a:cs typeface="+mn-cs"/>
              </a:rPr>
              <a:t>Arbeit auf dem Feld; sie sind miteinander verwandt. Meine drei Mädchen haben alle</a:t>
            </a:r>
          </a:p>
          <a:p>
            <a:r>
              <a:rPr lang="de-CH" sz="1200" b="0" i="0" u="none" strike="noStrike" kern="1200" baseline="0" dirty="0" smtClean="0">
                <a:solidFill>
                  <a:schemeClr val="tx1"/>
                </a:solidFill>
                <a:latin typeface="+mn-lt"/>
                <a:ea typeface="+mn-ea"/>
                <a:cs typeface="+mn-cs"/>
              </a:rPr>
              <a:t>studiert. Für sie wünsche ich eine gute Zukunft.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5</a:t>
            </a:fld>
            <a:endParaRPr lang="de-CH"/>
          </a:p>
        </p:txBody>
      </p:sp>
    </p:spTree>
    <p:extLst>
      <p:ext uri="{BB962C8B-B14F-4D97-AF65-F5344CB8AC3E}">
        <p14:creationId xmlns:p14="http://schemas.microsoft.com/office/powerpoint/2010/main" val="370797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wollte schon immer einen tiefgreifenden oder strukturellen Wandel im Land. Schon</a:t>
            </a:r>
          </a:p>
          <a:p>
            <a:r>
              <a:rPr lang="de-CH" sz="1200" b="0" i="0" u="none" strike="noStrike" kern="1200" baseline="0" dirty="0" smtClean="0">
                <a:solidFill>
                  <a:schemeClr val="tx1"/>
                </a:solidFill>
                <a:latin typeface="+mn-lt"/>
                <a:ea typeface="+mn-ea"/>
                <a:cs typeface="+mn-cs"/>
              </a:rPr>
              <a:t>früh – nach dem Sturz von Jean Claude Duvalier – habe ich mich in Arbeitervierteln für</a:t>
            </a:r>
          </a:p>
          <a:p>
            <a:r>
              <a:rPr lang="de-CH" sz="1200" b="0" i="0" u="none" strike="noStrike" kern="1200" baseline="0" dirty="0" smtClean="0">
                <a:solidFill>
                  <a:schemeClr val="tx1"/>
                </a:solidFill>
                <a:latin typeface="+mn-lt"/>
                <a:ea typeface="+mn-ea"/>
                <a:cs typeface="+mn-cs"/>
              </a:rPr>
              <a:t>Frauen im informellen Sektor und für Fabrikarbeiter/innen in Port-au-Prince eingesetzt.</a:t>
            </a:r>
          </a:p>
          <a:p>
            <a:r>
              <a:rPr lang="de-CH" sz="1200" b="0" i="0" u="none" strike="noStrike" kern="1200" baseline="0" dirty="0" smtClean="0">
                <a:solidFill>
                  <a:schemeClr val="tx1"/>
                </a:solidFill>
                <a:latin typeface="+mn-lt"/>
                <a:ea typeface="+mn-ea"/>
                <a:cs typeface="+mn-cs"/>
              </a:rPr>
              <a:t>Ihre Entschlossenheit, für bessere Lebensbedingungen ihrer Kinder zu kämpfen, hat</a:t>
            </a:r>
          </a:p>
          <a:p>
            <a:r>
              <a:rPr lang="de-CH" sz="1200" b="0" i="0" u="none" strike="noStrike" kern="1200" baseline="0" dirty="0" smtClean="0">
                <a:solidFill>
                  <a:schemeClr val="tx1"/>
                </a:solidFill>
                <a:latin typeface="+mn-lt"/>
                <a:ea typeface="+mn-ea"/>
                <a:cs typeface="+mn-cs"/>
              </a:rPr>
              <a:t>mich beeindruckt. Nach mehreren Jahren als Gewerkschafterin und politische Aktivistin</a:t>
            </a:r>
          </a:p>
          <a:p>
            <a:r>
              <a:rPr lang="de-CH" sz="1200" b="0" i="0" u="none" strike="noStrike" kern="1200" baseline="0" dirty="0" smtClean="0">
                <a:solidFill>
                  <a:schemeClr val="tx1"/>
                </a:solidFill>
                <a:latin typeface="+mn-lt"/>
                <a:ea typeface="+mn-ea"/>
                <a:cs typeface="+mn-cs"/>
              </a:rPr>
              <a:t>hat sich jedoch nur sehr wenig zum Wohle des Volkes geändert. Doch angesichts des</a:t>
            </a:r>
          </a:p>
          <a:p>
            <a:r>
              <a:rPr lang="de-CH" sz="1200" b="0" i="0" u="none" strike="noStrike" kern="1200" baseline="0" dirty="0" smtClean="0">
                <a:solidFill>
                  <a:schemeClr val="tx1"/>
                </a:solidFill>
                <a:latin typeface="+mn-lt"/>
                <a:ea typeface="+mn-ea"/>
                <a:cs typeface="+mn-cs"/>
              </a:rPr>
              <a:t>riesigen Elendes im Land müssen wir weitermachen. Stolz bin ich auf meinen Beitrag zu</a:t>
            </a:r>
          </a:p>
          <a:p>
            <a:r>
              <a:rPr lang="de-CH" sz="1200" b="0" i="0" u="none" strike="noStrike" kern="1200" baseline="0" dirty="0" smtClean="0">
                <a:solidFill>
                  <a:schemeClr val="tx1"/>
                </a:solidFill>
                <a:latin typeface="+mn-lt"/>
                <a:ea typeface="+mn-ea"/>
                <a:cs typeface="+mn-cs"/>
              </a:rPr>
              <a:t>den Gewerkschaftskämpfen, die 2006 in </a:t>
            </a:r>
            <a:r>
              <a:rPr lang="de-CH" sz="1200" b="0" i="0" u="none" strike="noStrike" kern="1200" baseline="0" dirty="0" err="1" smtClean="0">
                <a:solidFill>
                  <a:schemeClr val="tx1"/>
                </a:solidFill>
                <a:latin typeface="+mn-lt"/>
                <a:ea typeface="+mn-ea"/>
                <a:cs typeface="+mn-cs"/>
              </a:rPr>
              <a:t>Codevi</a:t>
            </a:r>
            <a:r>
              <a:rPr lang="de-CH" sz="1200" b="0" i="0" u="none" strike="noStrike" kern="1200" baseline="0" dirty="0" smtClean="0">
                <a:solidFill>
                  <a:schemeClr val="tx1"/>
                </a:solidFill>
                <a:latin typeface="+mn-lt"/>
                <a:ea typeface="+mn-ea"/>
                <a:cs typeface="+mn-cs"/>
              </a:rPr>
              <a:t> zur Aushandlung eines Gesamtarbeitsvertrages</a:t>
            </a:r>
          </a:p>
          <a:p>
            <a:r>
              <a:rPr lang="de-CH" sz="1200" b="0" i="0" u="none" strike="noStrike" kern="1200" baseline="0" dirty="0" smtClean="0">
                <a:solidFill>
                  <a:schemeClr val="tx1"/>
                </a:solidFill>
                <a:latin typeface="+mn-lt"/>
                <a:ea typeface="+mn-ea"/>
                <a:cs typeface="+mn-cs"/>
              </a:rPr>
              <a:t>geführt haben. Dies war eine Premiere in der Textilindustrie in Haiti und in</a:t>
            </a:r>
          </a:p>
          <a:p>
            <a:r>
              <a:rPr lang="de-CH" sz="1200" b="0" i="0" u="none" strike="noStrike" kern="1200" baseline="0" dirty="0" smtClean="0">
                <a:solidFill>
                  <a:schemeClr val="tx1"/>
                </a:solidFill>
                <a:latin typeface="+mn-lt"/>
                <a:ea typeface="+mn-ea"/>
                <a:cs typeface="+mn-cs"/>
              </a:rPr>
              <a:t>einer Freihandelszone weltweit. Das ist eine schöne Erinnerung.</a:t>
            </a:r>
          </a:p>
          <a:p>
            <a:r>
              <a:rPr lang="de-CH" sz="1200" b="0" i="0" u="none" strike="noStrike" kern="1200" baseline="0" dirty="0" smtClean="0">
                <a:solidFill>
                  <a:schemeClr val="tx1"/>
                </a:solidFill>
                <a:latin typeface="+mn-lt"/>
                <a:ea typeface="+mn-ea"/>
                <a:cs typeface="+mn-cs"/>
              </a:rPr>
              <a:t>Nebst Menschen wie Martin Luther King oder Malcolm X steht für mich eine Aktivistin</a:t>
            </a:r>
          </a:p>
          <a:p>
            <a:r>
              <a:rPr lang="de-CH" sz="1200" b="0" i="0" u="none" strike="noStrike" kern="1200" baseline="0" dirty="0" smtClean="0">
                <a:solidFill>
                  <a:schemeClr val="tx1"/>
                </a:solidFill>
                <a:latin typeface="+mn-lt"/>
                <a:ea typeface="+mn-ea"/>
                <a:cs typeface="+mn-cs"/>
              </a:rPr>
              <a:t>aus den 1960er-Jahren als Beispiel für Mut und Engagement: </a:t>
            </a:r>
            <a:r>
              <a:rPr lang="de-CH" sz="1200" b="0" i="0" u="none" strike="noStrike" kern="1200" baseline="0" dirty="0" err="1" smtClean="0">
                <a:solidFill>
                  <a:schemeClr val="tx1"/>
                </a:solidFill>
                <a:latin typeface="+mn-lt"/>
                <a:ea typeface="+mn-ea"/>
                <a:cs typeface="+mn-cs"/>
              </a:rPr>
              <a:t>Yanick</a:t>
            </a:r>
            <a:r>
              <a:rPr lang="de-CH" sz="1200" b="0" i="0" u="none" strike="noStrike" kern="1200" baseline="0" dirty="0" smtClean="0">
                <a:solidFill>
                  <a:schemeClr val="tx1"/>
                </a:solidFill>
                <a:latin typeface="+mn-lt"/>
                <a:ea typeface="+mn-ea"/>
                <a:cs typeface="+mn-cs"/>
              </a:rPr>
              <a:t> </a:t>
            </a:r>
            <a:r>
              <a:rPr lang="de-CH" sz="1200" b="0" i="0" u="none" strike="noStrike" kern="1200" baseline="0" dirty="0" err="1" smtClean="0">
                <a:solidFill>
                  <a:schemeClr val="tx1"/>
                </a:solidFill>
                <a:latin typeface="+mn-lt"/>
                <a:ea typeface="+mn-ea"/>
                <a:cs typeface="+mn-cs"/>
              </a:rPr>
              <a:t>Rigaud</a:t>
            </a:r>
            <a:r>
              <a:rPr lang="de-CH" sz="1200" b="0" i="0" u="none" strike="noStrike" kern="1200" baseline="0" dirty="0" smtClean="0">
                <a:solidFill>
                  <a:schemeClr val="tx1"/>
                </a:solidFill>
                <a:latin typeface="+mn-lt"/>
                <a:ea typeface="+mn-ea"/>
                <a:cs typeface="+mn-cs"/>
              </a:rPr>
              <a:t>. Als junge</a:t>
            </a:r>
          </a:p>
          <a:p>
            <a:r>
              <a:rPr lang="de-CH" sz="1200" b="0" i="0" u="none" strike="noStrike" kern="1200" baseline="0" dirty="0" smtClean="0">
                <a:solidFill>
                  <a:schemeClr val="tx1"/>
                </a:solidFill>
                <a:latin typeface="+mn-lt"/>
                <a:ea typeface="+mn-ea"/>
                <a:cs typeface="+mn-cs"/>
              </a:rPr>
              <a:t>Studentin gab sie ihr Leben im Kampf gegen die Tyrannei des Duvalier-Regimes. Sie ist</a:t>
            </a:r>
          </a:p>
          <a:p>
            <a:r>
              <a:rPr lang="de-CH" sz="1200" b="0" i="0" u="none" strike="noStrike" kern="1200" baseline="0" dirty="0" smtClean="0">
                <a:solidFill>
                  <a:schemeClr val="tx1"/>
                </a:solidFill>
                <a:latin typeface="+mn-lt"/>
                <a:ea typeface="+mn-ea"/>
                <a:cs typeface="+mn-cs"/>
              </a:rPr>
              <a:t>das Symbol des Widerstands und der Selbstaufopferung für ihr Land.</a:t>
            </a:r>
          </a:p>
          <a:p>
            <a:r>
              <a:rPr lang="de-CH" sz="1200" b="0" i="0" u="none" strike="noStrike" kern="1200" baseline="0" dirty="0" smtClean="0">
                <a:solidFill>
                  <a:schemeClr val="tx1"/>
                </a:solidFill>
                <a:latin typeface="+mn-lt"/>
                <a:ea typeface="+mn-ea"/>
                <a:cs typeface="+mn-cs"/>
              </a:rPr>
              <a:t>Den künftigen Generationen wünsche ich eine neue Gesellschaft, in der die Rechte</a:t>
            </a:r>
          </a:p>
          <a:p>
            <a:r>
              <a:rPr lang="de-CH" sz="1200" b="0" i="0" u="none" strike="noStrike" kern="1200" baseline="0" dirty="0" smtClean="0">
                <a:solidFill>
                  <a:schemeClr val="tx1"/>
                </a:solidFill>
                <a:latin typeface="+mn-lt"/>
                <a:ea typeface="+mn-ea"/>
                <a:cs typeface="+mn-cs"/>
              </a:rPr>
              <a:t>der Arbeitnehmer/innen, die Umwelt und das Leben der Menschen in sozial gerechten</a:t>
            </a:r>
          </a:p>
          <a:p>
            <a:r>
              <a:rPr lang="de-CH" sz="1200" b="0" i="0" u="none" strike="noStrike" kern="1200" baseline="0" dirty="0" smtClean="0">
                <a:solidFill>
                  <a:schemeClr val="tx1"/>
                </a:solidFill>
                <a:latin typeface="+mn-lt"/>
                <a:ea typeface="+mn-ea"/>
                <a:cs typeface="+mn-cs"/>
              </a:rPr>
              <a:t>Beziehungen geschützt werden.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50</a:t>
            </a:fld>
            <a:endParaRPr lang="de-CH"/>
          </a:p>
        </p:txBody>
      </p:sp>
    </p:spTree>
    <p:extLst>
      <p:ext uri="{BB962C8B-B14F-4D97-AF65-F5344CB8AC3E}">
        <p14:creationId xmlns:p14="http://schemas.microsoft.com/office/powerpoint/2010/main" val="2392776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b="0" i="0" u="none" strike="noStrike" kern="1200" baseline="0" dirty="0" smtClean="0">
              <a:solidFill>
                <a:schemeClr val="tx1"/>
              </a:solidFill>
              <a:latin typeface="+mn-lt"/>
              <a:ea typeface="+mn-ea"/>
              <a:cs typeface="+mn-cs"/>
            </a:endParaRPr>
          </a:p>
          <a:p>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Mein </a:t>
            </a:r>
            <a:r>
              <a:rPr lang="de-CH" sz="1200" b="0" i="0" u="none" strike="noStrike" kern="1200" baseline="0" dirty="0" smtClean="0">
                <a:solidFill>
                  <a:schemeClr val="tx1"/>
                </a:solidFill>
                <a:latin typeface="+mn-lt"/>
                <a:ea typeface="+mn-ea"/>
                <a:cs typeface="+mn-cs"/>
              </a:rPr>
              <a:t>Vater </a:t>
            </a:r>
            <a:r>
              <a:rPr lang="de-CH" sz="1200" b="0" i="0" u="none" strike="noStrike" kern="1200" baseline="0" dirty="0" err="1" smtClean="0">
                <a:solidFill>
                  <a:schemeClr val="tx1"/>
                </a:solidFill>
                <a:latin typeface="+mn-lt"/>
                <a:ea typeface="+mn-ea"/>
                <a:cs typeface="+mn-cs"/>
              </a:rPr>
              <a:t>Benedito</a:t>
            </a:r>
            <a:r>
              <a:rPr lang="de-CH" sz="1200" b="0" i="0" u="none" strike="noStrike" kern="1200" baseline="0" dirty="0" smtClean="0">
                <a:solidFill>
                  <a:schemeClr val="tx1"/>
                </a:solidFill>
                <a:latin typeface="+mn-lt"/>
                <a:ea typeface="+mn-ea"/>
                <a:cs typeface="+mn-cs"/>
              </a:rPr>
              <a:t>, ein Landarbeiter, und meine Mutter Elvira, eine Grundschullehrerin,</a:t>
            </a:r>
          </a:p>
          <a:p>
            <a:r>
              <a:rPr lang="de-CH" sz="1200" b="0" i="0" u="none" strike="noStrike" kern="1200" baseline="0" dirty="0" smtClean="0">
                <a:solidFill>
                  <a:schemeClr val="tx1"/>
                </a:solidFill>
                <a:latin typeface="+mn-lt"/>
                <a:ea typeface="+mn-ea"/>
                <a:cs typeface="+mn-cs"/>
              </a:rPr>
              <a:t>haben mir christliche Werte wie Demut, Solidarität, Liebe zum Lernen und zur Familie</a:t>
            </a:r>
          </a:p>
          <a:p>
            <a:r>
              <a:rPr lang="de-CH" sz="1200" b="0" i="0" u="none" strike="noStrike" kern="1200" baseline="0" dirty="0" smtClean="0">
                <a:solidFill>
                  <a:schemeClr val="tx1"/>
                </a:solidFill>
                <a:latin typeface="+mn-lt"/>
                <a:ea typeface="+mn-ea"/>
                <a:cs typeface="+mn-cs"/>
              </a:rPr>
              <a:t>vorgelebt. Mit 17 Jahren lernte ich am Stadtrand von Belém kirchliche Basisgemeinschaften</a:t>
            </a:r>
          </a:p>
          <a:p>
            <a:r>
              <a:rPr lang="de-CH" sz="1200" b="0" i="0" u="none" strike="noStrike" kern="1200" baseline="0" dirty="0" smtClean="0">
                <a:solidFill>
                  <a:schemeClr val="tx1"/>
                </a:solidFill>
                <a:latin typeface="+mn-lt"/>
                <a:ea typeface="+mn-ea"/>
                <a:cs typeface="+mn-cs"/>
              </a:rPr>
              <a:t>kennen und war von dieser neuen Art Kirche beeindruckt, geprägt von Beziehungen</a:t>
            </a:r>
          </a:p>
          <a:p>
            <a:r>
              <a:rPr lang="de-CH" sz="1200" b="0" i="0" u="none" strike="noStrike" kern="1200" baseline="0" dirty="0" smtClean="0">
                <a:solidFill>
                  <a:schemeClr val="tx1"/>
                </a:solidFill>
                <a:latin typeface="+mn-lt"/>
                <a:ea typeface="+mn-ea"/>
                <a:cs typeface="+mn-cs"/>
              </a:rPr>
              <a:t>des Teilens, der Solidarität, alles der sozialen Transformation verpflichtet. Dadurch erlebte</a:t>
            </a:r>
          </a:p>
          <a:p>
            <a:r>
              <a:rPr lang="de-CH" sz="1200" b="0" i="0" u="none" strike="noStrike" kern="1200" baseline="0" dirty="0" smtClean="0">
                <a:solidFill>
                  <a:schemeClr val="tx1"/>
                </a:solidFill>
                <a:latin typeface="+mn-lt"/>
                <a:ea typeface="+mn-ea"/>
                <a:cs typeface="+mn-cs"/>
              </a:rPr>
              <a:t>ich, wie man in Brasilien respektvolle und engagierte Beziehungen herstellen kann.</a:t>
            </a:r>
          </a:p>
          <a:p>
            <a:r>
              <a:rPr lang="de-CH" sz="1200" b="0" i="0" u="none" strike="noStrike" kern="1200" baseline="0" dirty="0" smtClean="0">
                <a:solidFill>
                  <a:schemeClr val="tx1"/>
                </a:solidFill>
                <a:latin typeface="+mn-lt"/>
                <a:ea typeface="+mn-ea"/>
                <a:cs typeface="+mn-cs"/>
              </a:rPr>
              <a:t>Ich beobachtete aber auch, wie die Frauen in den Basiskirchen zwar viel Basisarbeit</a:t>
            </a:r>
          </a:p>
          <a:p>
            <a:r>
              <a:rPr lang="de-CH" sz="1200" b="0" i="0" u="none" strike="noStrike" kern="1200" baseline="0" dirty="0" smtClean="0">
                <a:solidFill>
                  <a:schemeClr val="tx1"/>
                </a:solidFill>
                <a:latin typeface="+mn-lt"/>
                <a:ea typeface="+mn-ea"/>
                <a:cs typeface="+mn-cs"/>
              </a:rPr>
              <a:t>leisteten, die Räume der Macht aber nicht besetzten. So wurde ich in Stärkungsprozesse</a:t>
            </a:r>
          </a:p>
          <a:p>
            <a:r>
              <a:rPr lang="de-CH" sz="1200" b="0" i="0" u="none" strike="noStrike" kern="1200" baseline="0" dirty="0" smtClean="0">
                <a:solidFill>
                  <a:schemeClr val="tx1"/>
                </a:solidFill>
                <a:latin typeface="+mn-lt"/>
                <a:ea typeface="+mn-ea"/>
                <a:cs typeface="+mn-cs"/>
              </a:rPr>
              <a:t>für Frauen hineingezogen.</a:t>
            </a:r>
          </a:p>
          <a:p>
            <a:r>
              <a:rPr lang="de-CH" sz="1200" b="0" i="0" u="none" strike="noStrike" kern="1200" baseline="0" dirty="0" smtClean="0">
                <a:solidFill>
                  <a:schemeClr val="tx1"/>
                </a:solidFill>
                <a:latin typeface="+mn-lt"/>
                <a:ea typeface="+mn-ea"/>
                <a:cs typeface="+mn-cs"/>
              </a:rPr>
              <a:t>Seit drei Jahren arbeite ich mit der Gruppe AMABELA, bestehend aus 40 Frauen. Wir</a:t>
            </a:r>
          </a:p>
          <a:p>
            <a:r>
              <a:rPr lang="de-CH" sz="1200" b="0" i="0" u="none" strike="noStrike" kern="1200" baseline="0" dirty="0" smtClean="0">
                <a:solidFill>
                  <a:schemeClr val="tx1"/>
                </a:solidFill>
                <a:latin typeface="+mn-lt"/>
                <a:ea typeface="+mn-ea"/>
                <a:cs typeface="+mn-cs"/>
              </a:rPr>
              <a:t>haben einen Raum geschaffen, wo sie über ihr e eigenen Fragen diskutieren können – sei</a:t>
            </a:r>
          </a:p>
          <a:p>
            <a:r>
              <a:rPr lang="de-CH" sz="1200" b="0" i="0" u="none" strike="noStrike" kern="1200" baseline="0" dirty="0" smtClean="0">
                <a:solidFill>
                  <a:schemeClr val="tx1"/>
                </a:solidFill>
                <a:latin typeface="+mn-lt"/>
                <a:ea typeface="+mn-ea"/>
                <a:cs typeface="+mn-cs"/>
              </a:rPr>
              <a:t>es über Produktion, reproduktive Rechte, Gesundheit oder familiäre Beziehungen. Durch</a:t>
            </a:r>
          </a:p>
          <a:p>
            <a:r>
              <a:rPr lang="de-CH" sz="1200" b="0" i="0" u="none" strike="noStrike" kern="1200" baseline="0" dirty="0" smtClean="0">
                <a:solidFill>
                  <a:schemeClr val="tx1"/>
                </a:solidFill>
                <a:latin typeface="+mn-lt"/>
                <a:ea typeface="+mn-ea"/>
                <a:cs typeface="+mn-cs"/>
              </a:rPr>
              <a:t>die Agrarökologie konnten sie auch ihre politische und wirtschaftliche Autonomie stärken.</a:t>
            </a:r>
          </a:p>
          <a:p>
            <a:r>
              <a:rPr lang="de-CH" sz="1200" b="0" i="0" u="none" strike="noStrike" kern="1200" baseline="0" dirty="0" smtClean="0">
                <a:solidFill>
                  <a:schemeClr val="tx1"/>
                </a:solidFill>
                <a:latin typeface="+mn-lt"/>
                <a:ea typeface="+mn-ea"/>
                <a:cs typeface="+mn-cs"/>
              </a:rPr>
              <a:t>Wenn wir unsere Kinder mit neuen Werten erziehen, sodass die Jungs nicht im</a:t>
            </a:r>
          </a:p>
          <a:p>
            <a:r>
              <a:rPr lang="de-CH" sz="1200" b="0" i="0" u="none" strike="noStrike" kern="1200" baseline="0" dirty="0" smtClean="0">
                <a:solidFill>
                  <a:schemeClr val="tx1"/>
                </a:solidFill>
                <a:latin typeface="+mn-lt"/>
                <a:ea typeface="+mn-ea"/>
                <a:cs typeface="+mn-cs"/>
              </a:rPr>
              <a:t>Glauben aufwachsen, dass sie mehr können als Mädchen, dass die Armen nicht die sozialen</a:t>
            </a:r>
          </a:p>
          <a:p>
            <a:r>
              <a:rPr lang="de-CH" sz="1200" b="0" i="0" u="none" strike="noStrike" kern="1200" baseline="0" dirty="0" smtClean="0">
                <a:solidFill>
                  <a:schemeClr val="tx1"/>
                </a:solidFill>
                <a:latin typeface="+mn-lt"/>
                <a:ea typeface="+mn-ea"/>
                <a:cs typeface="+mn-cs"/>
              </a:rPr>
              <a:t>und ökologischen Kosten der Entwicklung tragen müssen, dass das gute Leben</a:t>
            </a:r>
          </a:p>
          <a:p>
            <a:r>
              <a:rPr lang="de-CH" sz="1200" b="0" i="0" u="none" strike="noStrike" kern="1200" baseline="0" dirty="0" smtClean="0">
                <a:solidFill>
                  <a:schemeClr val="tx1"/>
                </a:solidFill>
                <a:latin typeface="+mn-lt"/>
                <a:ea typeface="+mn-ea"/>
                <a:cs typeface="+mn-cs"/>
              </a:rPr>
              <a:t>die Veränderung ist, die wir brauchen – ja, dann wird es eine bessere Zukunft geben.</a:t>
            </a:r>
            <a:endParaRPr lang="de-CH" dirty="0" smtClean="0"/>
          </a:p>
          <a:p>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51</a:t>
            </a:fld>
            <a:endParaRPr lang="de-CH"/>
          </a:p>
        </p:txBody>
      </p:sp>
    </p:spTree>
    <p:extLst>
      <p:ext uri="{BB962C8B-B14F-4D97-AF65-F5344CB8AC3E}">
        <p14:creationId xmlns:p14="http://schemas.microsoft.com/office/powerpoint/2010/main" val="94573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Ein schwerer Autounfall vor 40 Jahren und die unheilbare Krankheit meines Mannes vor</a:t>
            </a:r>
          </a:p>
          <a:p>
            <a:r>
              <a:rPr lang="de-CH" sz="1200" b="0" i="0" u="none" strike="noStrike" kern="1200" baseline="0" dirty="0" smtClean="0">
                <a:solidFill>
                  <a:schemeClr val="tx1"/>
                </a:solidFill>
                <a:latin typeface="+mn-lt"/>
                <a:ea typeface="+mn-ea"/>
                <a:cs typeface="+mn-cs"/>
              </a:rPr>
              <a:t>20 Jahren haben mein Leben zutiefst geprägt. Bis zuletzt bin ich an seiner Seite</a:t>
            </a:r>
          </a:p>
          <a:p>
            <a:r>
              <a:rPr lang="de-CH" sz="1200" b="0" i="0" u="none" strike="noStrike" kern="1200" baseline="0" dirty="0" smtClean="0">
                <a:solidFill>
                  <a:schemeClr val="tx1"/>
                </a:solidFill>
                <a:latin typeface="+mn-lt"/>
                <a:ea typeface="+mn-ea"/>
                <a:cs typeface="+mn-cs"/>
              </a:rPr>
              <a:t>geblieben. Das hat mein Leben für immer verändert. Ich habe einen tiefen Glauben an</a:t>
            </a:r>
          </a:p>
          <a:p>
            <a:r>
              <a:rPr lang="de-CH" sz="1200" b="0" i="0" u="none" strike="noStrike" kern="1200" baseline="0" dirty="0" smtClean="0">
                <a:solidFill>
                  <a:schemeClr val="tx1"/>
                </a:solidFill>
                <a:latin typeface="+mn-lt"/>
                <a:ea typeface="+mn-ea"/>
                <a:cs typeface="+mn-cs"/>
              </a:rPr>
              <a:t>Gott. Jeden Moment fühle ich mich von einer Kraft beschützt, die sich, besonders</a:t>
            </a:r>
          </a:p>
          <a:p>
            <a:r>
              <a:rPr lang="de-CH" sz="1200" b="0" i="0" u="none" strike="noStrike" kern="1200" baseline="0" dirty="0" smtClean="0">
                <a:solidFill>
                  <a:schemeClr val="tx1"/>
                </a:solidFill>
                <a:latin typeface="+mn-lt"/>
                <a:ea typeface="+mn-ea"/>
                <a:cs typeface="+mn-cs"/>
              </a:rPr>
              <a:t>nach dem Tod meines Mannes, manifestiert hat. Er war und ist noch immer mein ganz</a:t>
            </a:r>
          </a:p>
          <a:p>
            <a:r>
              <a:rPr lang="de-CH" sz="1200" b="0" i="0" u="none" strike="noStrike" kern="1200" baseline="0" dirty="0" smtClean="0">
                <a:solidFill>
                  <a:schemeClr val="tx1"/>
                </a:solidFill>
                <a:latin typeface="+mn-lt"/>
                <a:ea typeface="+mn-ea"/>
                <a:cs typeface="+mn-cs"/>
              </a:rPr>
              <a:t>persönlicher Held. Ein Held ist für mich jemand, der sein Leben auch in schwierigen</a:t>
            </a:r>
          </a:p>
          <a:p>
            <a:r>
              <a:rPr lang="de-CH" sz="1200" b="0" i="0" u="none" strike="noStrike" kern="1200" baseline="0" dirty="0" smtClean="0">
                <a:solidFill>
                  <a:schemeClr val="tx1"/>
                </a:solidFill>
                <a:latin typeface="+mn-lt"/>
                <a:ea typeface="+mn-ea"/>
                <a:cs typeface="+mn-cs"/>
              </a:rPr>
              <a:t>Situationen zu meistern weiss.</a:t>
            </a:r>
          </a:p>
          <a:p>
            <a:r>
              <a:rPr lang="de-CH" sz="1200" b="0" i="0" u="none" strike="noStrike" kern="1200" baseline="0" dirty="0" smtClean="0">
                <a:solidFill>
                  <a:schemeClr val="tx1"/>
                </a:solidFill>
                <a:latin typeface="+mn-lt"/>
                <a:ea typeface="+mn-ea"/>
                <a:cs typeface="+mn-cs"/>
              </a:rPr>
              <a:t>Meine Aufgabe im Leben ist es, für andere da zu sein, besonders für die Familie und</a:t>
            </a:r>
          </a:p>
          <a:p>
            <a:r>
              <a:rPr lang="de-CH" sz="1200" b="0" i="0" u="none" strike="noStrike" kern="1200" baseline="0" dirty="0" smtClean="0">
                <a:solidFill>
                  <a:schemeClr val="tx1"/>
                </a:solidFill>
                <a:latin typeface="+mn-lt"/>
                <a:ea typeface="+mn-ea"/>
                <a:cs typeface="+mn-cs"/>
              </a:rPr>
              <a:t>für die betagten Menschen in unserer reformierten Kirchgemeinde. Es ist für mich</a:t>
            </a:r>
          </a:p>
          <a:p>
            <a:r>
              <a:rPr lang="de-CH" sz="1200" b="0" i="0" u="none" strike="noStrike" kern="1200" baseline="0" dirty="0" smtClean="0">
                <a:solidFill>
                  <a:schemeClr val="tx1"/>
                </a:solidFill>
                <a:latin typeface="+mn-lt"/>
                <a:ea typeface="+mn-ea"/>
                <a:cs typeface="+mn-cs"/>
              </a:rPr>
              <a:t>jeden Tag ein kleiner Erfolg, wenn ich bei der Arbeit einem Gast, einer Kollegin, einem</a:t>
            </a:r>
          </a:p>
          <a:p>
            <a:r>
              <a:rPr lang="de-CH" sz="1200" b="0" i="0" u="none" strike="noStrike" kern="1200" baseline="0" dirty="0" smtClean="0">
                <a:solidFill>
                  <a:schemeClr val="tx1"/>
                </a:solidFill>
                <a:latin typeface="+mn-lt"/>
                <a:ea typeface="+mn-ea"/>
                <a:cs typeface="+mn-cs"/>
              </a:rPr>
              <a:t>Kollegen, der unzufrieden ist, ein Lächeln entlocken kann.</a:t>
            </a:r>
          </a:p>
          <a:p>
            <a:r>
              <a:rPr lang="de-CH" sz="1200" b="0" i="0" u="none" strike="noStrike" kern="1200" baseline="0" dirty="0" smtClean="0">
                <a:solidFill>
                  <a:schemeClr val="tx1"/>
                </a:solidFill>
                <a:latin typeface="+mn-lt"/>
                <a:ea typeface="+mn-ea"/>
                <a:cs typeface="+mn-cs"/>
              </a:rPr>
              <a:t>Der nächsten Generation wünsche ich, dass sie verstehen, dass es nicht die riesigen</a:t>
            </a:r>
          </a:p>
          <a:p>
            <a:r>
              <a:rPr lang="de-CH" sz="1200" b="0" i="0" u="none" strike="noStrike" kern="1200" baseline="0" dirty="0" smtClean="0">
                <a:solidFill>
                  <a:schemeClr val="tx1"/>
                </a:solidFill>
                <a:latin typeface="+mn-lt"/>
                <a:ea typeface="+mn-ea"/>
                <a:cs typeface="+mn-cs"/>
              </a:rPr>
              <a:t>Anstrengungen sind, die die Welt verbessern. Es sind die kleinen Gesten, die jede und</a:t>
            </a:r>
          </a:p>
          <a:p>
            <a:r>
              <a:rPr lang="de-CH" sz="1200" b="0" i="0" u="none" strike="noStrike" kern="1200" baseline="0" dirty="0" smtClean="0">
                <a:solidFill>
                  <a:schemeClr val="tx1"/>
                </a:solidFill>
                <a:latin typeface="+mn-lt"/>
                <a:ea typeface="+mn-ea"/>
                <a:cs typeface="+mn-cs"/>
              </a:rPr>
              <a:t>jeder von uns machen kann, die den Unterschied bewirken. Der innere Reichtum schützt</a:t>
            </a:r>
          </a:p>
          <a:p>
            <a:r>
              <a:rPr lang="de-CH" sz="1200" b="0" i="0" u="none" strike="noStrike" kern="1200" baseline="0" dirty="0" smtClean="0">
                <a:solidFill>
                  <a:schemeClr val="tx1"/>
                </a:solidFill>
                <a:latin typeface="+mn-lt"/>
                <a:ea typeface="+mn-ea"/>
                <a:cs typeface="+mn-cs"/>
              </a:rPr>
              <a:t>uns vor Materialismus.</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6</a:t>
            </a:fld>
            <a:endParaRPr lang="de-CH"/>
          </a:p>
        </p:txBody>
      </p:sp>
    </p:spTree>
    <p:extLst>
      <p:ext uri="{BB962C8B-B14F-4D97-AF65-F5344CB8AC3E}">
        <p14:creationId xmlns:p14="http://schemas.microsoft.com/office/powerpoint/2010/main" val="26634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Während des Krieges im Kongo habe ich viel Leid gesehen; sexuelle Gewalt gegen</a:t>
            </a:r>
          </a:p>
          <a:p>
            <a:r>
              <a:rPr lang="de-CH" sz="1200" b="0" i="0" u="none" strike="noStrike" kern="1200" baseline="0" dirty="0" smtClean="0">
                <a:solidFill>
                  <a:schemeClr val="tx1"/>
                </a:solidFill>
                <a:latin typeface="+mn-lt"/>
                <a:ea typeface="+mn-ea"/>
                <a:cs typeface="+mn-cs"/>
              </a:rPr>
              <a:t>Frauen – Kinder, die alleine zurückgelassen wurden. Als Mutter und Frau musste ich</a:t>
            </a:r>
          </a:p>
          <a:p>
            <a:r>
              <a:rPr lang="de-CH" sz="1200" b="0" i="0" u="none" strike="noStrike" kern="1200" baseline="0" dirty="0" smtClean="0">
                <a:solidFill>
                  <a:schemeClr val="tx1"/>
                </a:solidFill>
                <a:latin typeface="+mn-lt"/>
                <a:ea typeface="+mn-ea"/>
                <a:cs typeface="+mn-cs"/>
              </a:rPr>
              <a:t>etwas dagegen unternehmen. Dank des Vereins ASDIG können wir etwas bewirken.</a:t>
            </a:r>
          </a:p>
          <a:p>
            <a:r>
              <a:rPr lang="de-CH" sz="1200" b="0" i="0" u="none" strike="noStrike" kern="1200" baseline="0" dirty="0" smtClean="0">
                <a:solidFill>
                  <a:schemeClr val="tx1"/>
                </a:solidFill>
                <a:latin typeface="+mn-lt"/>
                <a:ea typeface="+mn-ea"/>
                <a:cs typeface="+mn-cs"/>
              </a:rPr>
              <a:t>Kinder können in die Schule gehen, sind gesund und nicht mehr unterernährt. Für Frauen</a:t>
            </a:r>
          </a:p>
          <a:p>
            <a:r>
              <a:rPr lang="de-CH" sz="1200" b="0" i="0" u="none" strike="noStrike" kern="1200" baseline="0" dirty="0" smtClean="0">
                <a:solidFill>
                  <a:schemeClr val="tx1"/>
                </a:solidFill>
                <a:latin typeface="+mn-lt"/>
                <a:ea typeface="+mn-ea"/>
                <a:cs typeface="+mn-cs"/>
              </a:rPr>
              <a:t>bieten wir Berufsausbildungen an, wie zum Beispiel Schneiderin. So konnten wir</a:t>
            </a:r>
          </a:p>
          <a:p>
            <a:r>
              <a:rPr lang="de-CH" sz="1200" b="0" i="0" u="none" strike="noStrike" kern="1200" baseline="0" dirty="0" smtClean="0">
                <a:solidFill>
                  <a:schemeClr val="tx1"/>
                </a:solidFill>
                <a:latin typeface="+mn-lt"/>
                <a:ea typeface="+mn-ea"/>
                <a:cs typeface="+mn-cs"/>
              </a:rPr>
              <a:t>schon vielen Frauen helfen, die jetzt ein Einkommen haben.</a:t>
            </a:r>
          </a:p>
          <a:p>
            <a:r>
              <a:rPr lang="de-CH" sz="1200" b="0" i="0" u="none" strike="noStrike" kern="1200" baseline="0" dirty="0" smtClean="0">
                <a:solidFill>
                  <a:schemeClr val="tx1"/>
                </a:solidFill>
                <a:latin typeface="+mn-lt"/>
                <a:ea typeface="+mn-ea"/>
                <a:cs typeface="+mn-cs"/>
              </a:rPr>
              <a:t>In dieser ganzen Zeit hat mir Gott viel Kraft gegeben und auch heute noch ist er eine</a:t>
            </a:r>
          </a:p>
          <a:p>
            <a:r>
              <a:rPr lang="de-CH" sz="1200" b="0" i="0" u="none" strike="noStrike" kern="1200" baseline="0" dirty="0" smtClean="0">
                <a:solidFill>
                  <a:schemeClr val="tx1"/>
                </a:solidFill>
                <a:latin typeface="+mn-lt"/>
                <a:ea typeface="+mn-ea"/>
                <a:cs typeface="+mn-cs"/>
              </a:rPr>
              <a:t>wichtige Stütze für mich. Doch hatte ich auch die Möglichkeit, dank Stipendien in</a:t>
            </a:r>
          </a:p>
          <a:p>
            <a:r>
              <a:rPr lang="de-CH" sz="1200" b="0" i="0" u="none" strike="noStrike" kern="1200" baseline="0" dirty="0" smtClean="0">
                <a:solidFill>
                  <a:schemeClr val="tx1"/>
                </a:solidFill>
                <a:latin typeface="+mn-lt"/>
                <a:ea typeface="+mn-ea"/>
                <a:cs typeface="+mn-cs"/>
              </a:rPr>
              <a:t>Uganda zu studieren. Dort konnte ich mir all das Wissen aneignen, welches ich jetzt</a:t>
            </a:r>
          </a:p>
          <a:p>
            <a:r>
              <a:rPr lang="de-CH" sz="1200" b="0" i="0" u="none" strike="noStrike" kern="1200" baseline="0" dirty="0" smtClean="0">
                <a:solidFill>
                  <a:schemeClr val="tx1"/>
                </a:solidFill>
                <a:latin typeface="+mn-lt"/>
                <a:ea typeface="+mn-ea"/>
                <a:cs typeface="+mn-cs"/>
              </a:rPr>
              <a:t>brauche, um den Verein zu führen.</a:t>
            </a:r>
          </a:p>
          <a:p>
            <a:r>
              <a:rPr lang="de-CH" sz="1200" b="0" i="0" u="none" strike="noStrike" kern="1200" baseline="0" dirty="0" smtClean="0">
                <a:solidFill>
                  <a:schemeClr val="tx1"/>
                </a:solidFill>
                <a:latin typeface="+mn-lt"/>
                <a:ea typeface="+mn-ea"/>
                <a:cs typeface="+mn-cs"/>
              </a:rPr>
              <a:t>Täglich sehe ich, wie wichtig Gesundheit und Bildung sind, daher wünsche ich mir</a:t>
            </a:r>
          </a:p>
          <a:p>
            <a:r>
              <a:rPr lang="de-CH" sz="1200" b="0" i="0" u="none" strike="noStrike" kern="1200" baseline="0" dirty="0" smtClean="0">
                <a:solidFill>
                  <a:schemeClr val="tx1"/>
                </a:solidFill>
                <a:latin typeface="+mn-lt"/>
                <a:ea typeface="+mn-ea"/>
                <a:cs typeface="+mn-cs"/>
              </a:rPr>
              <a:t>für die Zukunft, dass es keinen Analphabetismus mehr gibt und auch keinen Hunger –</a:t>
            </a:r>
          </a:p>
          <a:p>
            <a:r>
              <a:rPr lang="de-CH" sz="1200" b="0" i="0" u="none" strike="noStrike" kern="1200" baseline="0" dirty="0" smtClean="0">
                <a:solidFill>
                  <a:schemeClr val="tx1"/>
                </a:solidFill>
                <a:latin typeface="+mn-lt"/>
                <a:ea typeface="+mn-ea"/>
                <a:cs typeface="+mn-cs"/>
              </a:rPr>
              <a:t>kurz, dass es zukünftigen Generationen an nichts fehlt.</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7</a:t>
            </a:fld>
            <a:endParaRPr lang="de-CH"/>
          </a:p>
        </p:txBody>
      </p:sp>
    </p:spTree>
    <p:extLst>
      <p:ext uri="{BB962C8B-B14F-4D97-AF65-F5344CB8AC3E}">
        <p14:creationId xmlns:p14="http://schemas.microsoft.com/office/powerpoint/2010/main" val="256120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bin zwei Sachen verpflichtet – Gott und damit meinem Leben in der Ordensgemeinschaft</a:t>
            </a:r>
          </a:p>
          <a:p>
            <a:r>
              <a:rPr lang="de-CH" sz="1200" b="0" i="0" u="none" strike="noStrike" kern="1200" baseline="0" dirty="0" smtClean="0">
                <a:solidFill>
                  <a:schemeClr val="tx1"/>
                </a:solidFill>
                <a:latin typeface="+mn-lt"/>
                <a:ea typeface="+mn-ea"/>
                <a:cs typeface="+mn-cs"/>
              </a:rPr>
              <a:t>und der Hilfe für Frauen und Kinder. So waren der Eintritt in den Orden und</a:t>
            </a:r>
          </a:p>
          <a:p>
            <a:r>
              <a:rPr lang="de-CH" sz="1200" b="0" i="0" u="none" strike="noStrike" kern="1200" baseline="0" dirty="0" smtClean="0">
                <a:solidFill>
                  <a:schemeClr val="tx1"/>
                </a:solidFill>
                <a:latin typeface="+mn-lt"/>
                <a:ea typeface="+mn-ea"/>
                <a:cs typeface="+mn-cs"/>
              </a:rPr>
              <a:t>die Ausbildung zur Krankenschwester und Hebamme die besten Entscheidungen</a:t>
            </a:r>
          </a:p>
          <a:p>
            <a:r>
              <a:rPr lang="de-CH" sz="1200" b="0" i="0" u="none" strike="noStrike" kern="1200" baseline="0" dirty="0" smtClean="0">
                <a:solidFill>
                  <a:schemeClr val="tx1"/>
                </a:solidFill>
                <a:latin typeface="+mn-lt"/>
                <a:ea typeface="+mn-ea"/>
                <a:cs typeface="+mn-cs"/>
              </a:rPr>
              <a:t>meines Lebens.</a:t>
            </a:r>
          </a:p>
          <a:p>
            <a:r>
              <a:rPr lang="de-CH" sz="1200" b="0" i="0" u="none" strike="noStrike" kern="1200" baseline="0" dirty="0" smtClean="0">
                <a:solidFill>
                  <a:schemeClr val="tx1"/>
                </a:solidFill>
                <a:latin typeface="+mn-lt"/>
                <a:ea typeface="+mn-ea"/>
                <a:cs typeface="+mn-cs"/>
              </a:rPr>
              <a:t>Schon bei meinem Eintritt in den Orden hatte ich das Ziel, Krankenschwester und</a:t>
            </a:r>
          </a:p>
          <a:p>
            <a:r>
              <a:rPr lang="de-CH" sz="1200" b="0" i="0" u="none" strike="noStrike" kern="1200" baseline="0" dirty="0" smtClean="0">
                <a:solidFill>
                  <a:schemeClr val="tx1"/>
                </a:solidFill>
                <a:latin typeface="+mn-lt"/>
                <a:ea typeface="+mn-ea"/>
                <a:cs typeface="+mn-cs"/>
              </a:rPr>
              <a:t>Hebamme zu werden. Doch die ersten sieben Jahre befasste ich mich mit dem Ordensleben</a:t>
            </a:r>
          </a:p>
          <a:p>
            <a:r>
              <a:rPr lang="de-CH" sz="1200" b="0" i="0" u="none" strike="noStrike" kern="1200" baseline="0" dirty="0" smtClean="0">
                <a:solidFill>
                  <a:schemeClr val="tx1"/>
                </a:solidFill>
                <a:latin typeface="+mn-lt"/>
                <a:ea typeface="+mn-ea"/>
                <a:cs typeface="+mn-cs"/>
              </a:rPr>
              <a:t>und den Pflichten einer Schwester. 2004 konnte ich mit der Ausbildung zur</a:t>
            </a:r>
          </a:p>
          <a:p>
            <a:r>
              <a:rPr lang="de-CH" sz="1200" b="0" i="0" u="none" strike="noStrike" kern="1200" baseline="0" dirty="0" smtClean="0">
                <a:solidFill>
                  <a:schemeClr val="tx1"/>
                </a:solidFill>
                <a:latin typeface="+mn-lt"/>
                <a:ea typeface="+mn-ea"/>
                <a:cs typeface="+mn-cs"/>
              </a:rPr>
              <a:t>Krankenschwester und Hebamme beginnen. Es war nicht immer einfach. Doch ich konnte</a:t>
            </a:r>
          </a:p>
          <a:p>
            <a:r>
              <a:rPr lang="de-CH" sz="1200" b="0" i="0" u="none" strike="noStrike" kern="1200" baseline="0" dirty="0" smtClean="0">
                <a:solidFill>
                  <a:schemeClr val="tx1"/>
                </a:solidFill>
                <a:latin typeface="+mn-lt"/>
                <a:ea typeface="+mn-ea"/>
                <a:cs typeface="+mn-cs"/>
              </a:rPr>
              <a:t>immer auf die Unterstützung meiner Mitstudierenden und Dozierenden zählen. Am</a:t>
            </a:r>
          </a:p>
          <a:p>
            <a:r>
              <a:rPr lang="de-CH" sz="1200" b="0" i="0" u="none" strike="noStrike" kern="1200" baseline="0" dirty="0" smtClean="0">
                <a:solidFill>
                  <a:schemeClr val="tx1"/>
                </a:solidFill>
                <a:latin typeface="+mn-lt"/>
                <a:ea typeface="+mn-ea"/>
                <a:cs typeface="+mn-cs"/>
              </a:rPr>
              <a:t>Ende bestand ich alle Prüfungen und darf mich seither um Frauen und Kinder kümmern,</a:t>
            </a:r>
          </a:p>
          <a:p>
            <a:r>
              <a:rPr lang="de-CH" sz="1200" b="0" i="0" u="none" strike="noStrike" kern="1200" baseline="0" dirty="0" smtClean="0">
                <a:solidFill>
                  <a:schemeClr val="tx1"/>
                </a:solidFill>
                <a:latin typeface="+mn-lt"/>
                <a:ea typeface="+mn-ea"/>
                <a:cs typeface="+mn-cs"/>
              </a:rPr>
              <a:t>die Hilfe brauchen.</a:t>
            </a:r>
          </a:p>
          <a:p>
            <a:r>
              <a:rPr lang="de-CH" sz="1200" b="0" i="0" u="none" strike="noStrike" kern="1200" baseline="0" dirty="0" smtClean="0">
                <a:solidFill>
                  <a:schemeClr val="tx1"/>
                </a:solidFill>
                <a:latin typeface="+mn-lt"/>
                <a:ea typeface="+mn-ea"/>
                <a:cs typeface="+mn-cs"/>
              </a:rPr>
              <a:t>Dass ich diesen Leuten helfen darf, gibt mir viel Kraft. Und was ich der nächsten</a:t>
            </a:r>
          </a:p>
          <a:p>
            <a:r>
              <a:rPr lang="de-CH" sz="1200" b="0" i="0" u="none" strike="noStrike" kern="1200" baseline="0" dirty="0" smtClean="0">
                <a:solidFill>
                  <a:schemeClr val="tx1"/>
                </a:solidFill>
                <a:latin typeface="+mn-lt"/>
                <a:ea typeface="+mn-ea"/>
                <a:cs typeface="+mn-cs"/>
              </a:rPr>
              <a:t>Generation wünsche? Dass sie ein christliches Leben führen, in die Schule gehen und</a:t>
            </a:r>
          </a:p>
          <a:p>
            <a:r>
              <a:rPr lang="de-CH" sz="1200" b="0" i="0" u="none" strike="noStrike" kern="1200" baseline="0" dirty="0" smtClean="0">
                <a:solidFill>
                  <a:schemeClr val="tx1"/>
                </a:solidFill>
                <a:latin typeface="+mn-lt"/>
                <a:ea typeface="+mn-ea"/>
                <a:cs typeface="+mn-cs"/>
              </a:rPr>
              <a:t>nicht schlecht über andere Leute denken.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8</a:t>
            </a:fld>
            <a:endParaRPr lang="de-CH"/>
          </a:p>
        </p:txBody>
      </p:sp>
    </p:spTree>
    <p:extLst>
      <p:ext uri="{BB962C8B-B14F-4D97-AF65-F5344CB8AC3E}">
        <p14:creationId xmlns:p14="http://schemas.microsoft.com/office/powerpoint/2010/main" val="164163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dirty="0" smtClean="0">
                <a:solidFill>
                  <a:schemeClr val="tx1"/>
                </a:solidFill>
                <a:latin typeface="+mn-lt"/>
                <a:ea typeface="+mn-ea"/>
                <a:cs typeface="+mn-cs"/>
              </a:rPr>
              <a:t>Ich setze mich dafür ein, das Leben meines Volkes zu retten. Ein Volk, das von anhaltenden</a:t>
            </a:r>
          </a:p>
          <a:p>
            <a:r>
              <a:rPr lang="de-CH" sz="1200" b="0" i="0" u="none" strike="noStrike" kern="1200" baseline="0" dirty="0" smtClean="0">
                <a:solidFill>
                  <a:schemeClr val="tx1"/>
                </a:solidFill>
                <a:latin typeface="+mn-lt"/>
                <a:ea typeface="+mn-ea"/>
                <a:cs typeface="+mn-cs"/>
              </a:rPr>
              <a:t>ethnischen Unruhen heimgesucht wird, die einen enormen Tribut fordern und die</a:t>
            </a:r>
          </a:p>
          <a:p>
            <a:r>
              <a:rPr lang="de-CH" sz="1200" b="0" i="0" u="none" strike="noStrike" kern="1200" baseline="0" dirty="0" smtClean="0">
                <a:solidFill>
                  <a:schemeClr val="tx1"/>
                </a:solidFill>
                <a:latin typeface="+mn-lt"/>
                <a:ea typeface="+mn-ea"/>
                <a:cs typeface="+mn-cs"/>
              </a:rPr>
              <a:t>Menschen zur Migration zwingen. Mit viel Mut und Hoffnung habe ich mich dafür</a:t>
            </a:r>
          </a:p>
          <a:p>
            <a:r>
              <a:rPr lang="de-CH" sz="1200" b="0" i="0" u="none" strike="noStrike" kern="1200" baseline="0" dirty="0" smtClean="0">
                <a:solidFill>
                  <a:schemeClr val="tx1"/>
                </a:solidFill>
                <a:latin typeface="+mn-lt"/>
                <a:ea typeface="+mn-ea"/>
                <a:cs typeface="+mn-cs"/>
              </a:rPr>
              <a:t>engagiert, dass wir in unseren Gemeinden Getreidebanken eingerichtet haben. Ich bin</a:t>
            </a:r>
          </a:p>
          <a:p>
            <a:r>
              <a:rPr lang="de-CH" sz="1200" b="0" i="0" u="none" strike="noStrike" kern="1200" baseline="0" dirty="0" smtClean="0">
                <a:solidFill>
                  <a:schemeClr val="tx1"/>
                </a:solidFill>
                <a:latin typeface="+mn-lt"/>
                <a:ea typeface="+mn-ea"/>
                <a:cs typeface="+mn-cs"/>
              </a:rPr>
              <a:t>stolz darauf, dass wir damit eine dauerhafte Lösung für die Probleme der betroffenen</a:t>
            </a:r>
          </a:p>
          <a:p>
            <a:r>
              <a:rPr lang="de-CH" sz="1200" b="0" i="0" u="none" strike="noStrike" kern="1200" baseline="0" dirty="0" smtClean="0">
                <a:solidFill>
                  <a:schemeClr val="tx1"/>
                </a:solidFill>
                <a:latin typeface="+mn-lt"/>
                <a:ea typeface="+mn-ea"/>
                <a:cs typeface="+mn-cs"/>
              </a:rPr>
              <a:t>Menschen finden konnten.</a:t>
            </a:r>
          </a:p>
          <a:p>
            <a:r>
              <a:rPr lang="de-CH" sz="1200" b="0" i="0" u="none" strike="noStrike" kern="1200" baseline="0" dirty="0" smtClean="0">
                <a:solidFill>
                  <a:schemeClr val="tx1"/>
                </a:solidFill>
                <a:latin typeface="+mn-lt"/>
                <a:ea typeface="+mn-ea"/>
                <a:cs typeface="+mn-cs"/>
              </a:rPr>
              <a:t>Meine persönlichen Vorbilder sind diejenigen Gemeindeleiter/innen, die im Kampf um</a:t>
            </a:r>
          </a:p>
          <a:p>
            <a:r>
              <a:rPr lang="de-CH" sz="1200" b="0" i="0" u="none" strike="noStrike" kern="1200" baseline="0" dirty="0" smtClean="0">
                <a:solidFill>
                  <a:schemeClr val="tx1"/>
                </a:solidFill>
                <a:latin typeface="+mn-lt"/>
                <a:ea typeface="+mn-ea"/>
                <a:cs typeface="+mn-cs"/>
              </a:rPr>
              <a:t>das Leben ihrer Gemeindemitglieder getötet wurden. Sie haben mich inspiriert, mich</a:t>
            </a:r>
          </a:p>
          <a:p>
            <a:r>
              <a:rPr lang="de-CH" sz="1200" b="0" i="0" u="none" strike="noStrike" kern="1200" baseline="0" dirty="0" smtClean="0">
                <a:solidFill>
                  <a:schemeClr val="tx1"/>
                </a:solidFill>
                <a:latin typeface="+mn-lt"/>
                <a:ea typeface="+mn-ea"/>
                <a:cs typeface="+mn-cs"/>
              </a:rPr>
              <a:t>auch für meine Gemeinde zu engagieren. Als ich dann selbst Zeugin eines Massakers an</a:t>
            </a:r>
          </a:p>
          <a:p>
            <a:r>
              <a:rPr lang="de-CH" sz="1200" b="0" i="0" u="none" strike="noStrike" kern="1200" baseline="0" dirty="0" smtClean="0">
                <a:solidFill>
                  <a:schemeClr val="tx1"/>
                </a:solidFill>
                <a:latin typeface="+mn-lt"/>
                <a:ea typeface="+mn-ea"/>
                <a:cs typeface="+mn-cs"/>
              </a:rPr>
              <a:t>meinen Clan- und Gemeindemitgliedern wurde, habe ich ihren Schmerz am eigenen</a:t>
            </a:r>
          </a:p>
          <a:p>
            <a:r>
              <a:rPr lang="de-CH" sz="1200" b="0" i="0" u="none" strike="noStrike" kern="1200" baseline="0" dirty="0" smtClean="0">
                <a:solidFill>
                  <a:schemeClr val="tx1"/>
                </a:solidFill>
                <a:latin typeface="+mn-lt"/>
                <a:ea typeface="+mn-ea"/>
                <a:cs typeface="+mn-cs"/>
              </a:rPr>
              <a:t>Körper gespürt.</a:t>
            </a:r>
          </a:p>
          <a:p>
            <a:r>
              <a:rPr lang="de-CH" sz="1200" b="0" i="0" u="none" strike="noStrike" kern="1200" baseline="0" dirty="0" smtClean="0">
                <a:solidFill>
                  <a:schemeClr val="tx1"/>
                </a:solidFill>
                <a:latin typeface="+mn-lt"/>
                <a:ea typeface="+mn-ea"/>
                <a:cs typeface="+mn-cs"/>
              </a:rPr>
              <a:t>Diese Erfahrung hat mich dazu geführt, dass ich mich selbst engagieren wollte.</a:t>
            </a:r>
          </a:p>
          <a:p>
            <a:r>
              <a:rPr lang="de-CH" sz="1200" b="0" i="0" u="none" strike="noStrike" kern="1200" baseline="0" dirty="0" smtClean="0">
                <a:solidFill>
                  <a:schemeClr val="tx1"/>
                </a:solidFill>
                <a:latin typeface="+mn-lt"/>
                <a:ea typeface="+mn-ea"/>
                <a:cs typeface="+mn-cs"/>
              </a:rPr>
              <a:t>Ich wünschte mir, dass die kommenden Generationen friedlich auf ihrem Land</a:t>
            </a:r>
          </a:p>
          <a:p>
            <a:r>
              <a:rPr lang="de-CH" sz="1200" b="0" i="0" u="none" strike="noStrike" kern="1200" baseline="0" dirty="0" smtClean="0">
                <a:solidFill>
                  <a:schemeClr val="tx1"/>
                </a:solidFill>
                <a:latin typeface="+mn-lt"/>
                <a:ea typeface="+mn-ea"/>
                <a:cs typeface="+mn-cs"/>
              </a:rPr>
              <a:t>bleiben könnten, ohne Angst davor haben zu müssen, vertrieben oder gar umgebracht</a:t>
            </a:r>
          </a:p>
          <a:p>
            <a:r>
              <a:rPr lang="de-CH" sz="1200" b="0" i="0" u="none" strike="noStrike" kern="1200" baseline="0" dirty="0" smtClean="0">
                <a:solidFill>
                  <a:schemeClr val="tx1"/>
                </a:solidFill>
                <a:latin typeface="+mn-lt"/>
                <a:ea typeface="+mn-ea"/>
                <a:cs typeface="+mn-cs"/>
              </a:rPr>
              <a:t>zu werden.</a:t>
            </a:r>
            <a:endParaRPr lang="de-CH" dirty="0"/>
          </a:p>
        </p:txBody>
      </p:sp>
      <p:sp>
        <p:nvSpPr>
          <p:cNvPr id="4" name="Foliennummernplatzhalter 3"/>
          <p:cNvSpPr>
            <a:spLocks noGrp="1"/>
          </p:cNvSpPr>
          <p:nvPr>
            <p:ph type="sldNum" sz="quarter" idx="10"/>
          </p:nvPr>
        </p:nvSpPr>
        <p:spPr/>
        <p:txBody>
          <a:bodyPr/>
          <a:lstStyle/>
          <a:p>
            <a:fld id="{167048D2-ED1B-4931-86C6-B7B868B275FF}" type="slidenum">
              <a:rPr lang="de-CH" smtClean="0"/>
              <a:t>9</a:t>
            </a:fld>
            <a:endParaRPr lang="de-CH"/>
          </a:p>
        </p:txBody>
      </p:sp>
    </p:spTree>
    <p:extLst>
      <p:ext uri="{BB962C8B-B14F-4D97-AF65-F5344CB8AC3E}">
        <p14:creationId xmlns:p14="http://schemas.microsoft.com/office/powerpoint/2010/main" val="2148617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26749" y="995363"/>
            <a:ext cx="5206786" cy="520399"/>
          </a:xfrm>
          <a:prstGeom prst="rect">
            <a:avLst/>
          </a:prstGeom>
        </p:spPr>
        <p:txBody>
          <a:bodyPr anchor="b"/>
          <a:lstStyle>
            <a:lvl1pPr>
              <a:defRPr sz="2400">
                <a:latin typeface="Arial Black" panose="020B0A04020102020204" pitchFamily="34" charset="0"/>
              </a:defRPr>
            </a:lvl1pPr>
          </a:lstStyle>
          <a:p>
            <a:r>
              <a:rPr lang="de-DE" dirty="0" smtClean="0"/>
              <a:t>Vorname Name</a:t>
            </a:r>
            <a:endParaRPr lang="de-CH" dirty="0"/>
          </a:p>
        </p:txBody>
      </p:sp>
      <p:sp>
        <p:nvSpPr>
          <p:cNvPr id="3" name="Bildplatzhalter 2"/>
          <p:cNvSpPr>
            <a:spLocks noGrp="1"/>
          </p:cNvSpPr>
          <p:nvPr>
            <p:ph type="pic" idx="1"/>
          </p:nvPr>
        </p:nvSpPr>
        <p:spPr>
          <a:xfrm>
            <a:off x="6095230" y="921913"/>
            <a:ext cx="5760000" cy="5760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hasCustomPrompt="1"/>
          </p:nvPr>
        </p:nvSpPr>
        <p:spPr>
          <a:xfrm>
            <a:off x="526749" y="1467127"/>
            <a:ext cx="4317100" cy="798276"/>
          </a:xfrm>
          <a:prstGeom prst="rect">
            <a:avLst/>
          </a:prstGeom>
        </p:spPr>
        <p:txBody>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smtClean="0"/>
              <a:t>Land / Job</a:t>
            </a:r>
          </a:p>
        </p:txBody>
      </p:sp>
      <p:sp>
        <p:nvSpPr>
          <p:cNvPr id="9" name="Textplatzhalter 8"/>
          <p:cNvSpPr>
            <a:spLocks noGrp="1"/>
          </p:cNvSpPr>
          <p:nvPr>
            <p:ph type="body" sz="quarter" idx="10" hasCustomPrompt="1"/>
          </p:nvPr>
        </p:nvSpPr>
        <p:spPr>
          <a:xfrm>
            <a:off x="526749" y="2475192"/>
            <a:ext cx="5206786" cy="2241550"/>
          </a:xfrm>
          <a:prstGeom prst="rect">
            <a:avLst/>
          </a:prstGeom>
        </p:spPr>
        <p:txBody>
          <a:bodyPr/>
          <a:lstStyle>
            <a:lvl1pPr marL="0" indent="0">
              <a:spcBef>
                <a:spcPts val="0"/>
              </a:spcBef>
              <a:buNone/>
              <a:defRPr sz="1800">
                <a:solidFill>
                  <a:schemeClr val="tx1">
                    <a:lumMod val="65000"/>
                    <a:lumOff val="35000"/>
                  </a:schemeClr>
                </a:solidFill>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de-DE" dirty="0" smtClean="0"/>
              <a:t>Zitat</a:t>
            </a:r>
          </a:p>
        </p:txBody>
      </p:sp>
      <p:sp>
        <p:nvSpPr>
          <p:cNvPr id="11" name="Textplatzhalter 10"/>
          <p:cNvSpPr>
            <a:spLocks noGrp="1"/>
          </p:cNvSpPr>
          <p:nvPr>
            <p:ph type="body" sz="quarter" idx="11" hasCustomPrompt="1"/>
          </p:nvPr>
        </p:nvSpPr>
        <p:spPr>
          <a:xfrm>
            <a:off x="527050" y="5537326"/>
            <a:ext cx="5206485" cy="1144587"/>
          </a:xfrm>
          <a:prstGeom prst="rect">
            <a:avLst/>
          </a:prstGeom>
        </p:spPr>
        <p:txBody>
          <a:bodyPr/>
          <a:lstStyle>
            <a:lvl1pPr marL="0" indent="0">
              <a:spcBef>
                <a:spcPts val="0"/>
              </a:spcBef>
              <a:buNone/>
              <a:defRPr sz="1000">
                <a:latin typeface="Arial" panose="020B0604020202020204" pitchFamily="34" charset="0"/>
                <a:cs typeface="Arial" panose="020B0604020202020204" pitchFamily="34" charset="0"/>
              </a:defRPr>
            </a:lvl1pPr>
          </a:lstStyle>
          <a:p>
            <a:pPr lvl="0"/>
            <a:r>
              <a:rPr lang="de-CH" sz="1200" dirty="0" smtClean="0">
                <a:latin typeface="Arial" panose="020B0604020202020204" pitchFamily="34" charset="0"/>
                <a:cs typeface="Arial" panose="020B0604020202020204" pitchFamily="34" charset="0"/>
              </a:rPr>
              <a:t>Erklärtext</a:t>
            </a:r>
            <a:endParaRPr lang="de-CH" dirty="0"/>
          </a:p>
        </p:txBody>
      </p:sp>
    </p:spTree>
    <p:extLst>
      <p:ext uri="{BB962C8B-B14F-4D97-AF65-F5344CB8AC3E}">
        <p14:creationId xmlns:p14="http://schemas.microsoft.com/office/powerpoint/2010/main" val="248160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smtClean="0"/>
              <a:t>Titelmasterformat durch Klicken bearbeiten</a:t>
            </a:r>
            <a:endParaRPr lang="de-CH"/>
          </a:p>
        </p:txBody>
      </p:sp>
    </p:spTree>
    <p:extLst>
      <p:ext uri="{BB962C8B-B14F-4D97-AF65-F5344CB8AC3E}">
        <p14:creationId xmlns:p14="http://schemas.microsoft.com/office/powerpoint/2010/main" val="427735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5816" y="83843"/>
            <a:ext cx="771384" cy="659059"/>
          </a:xfrm>
          <a:prstGeom prst="rect">
            <a:avLst/>
          </a:prstGeom>
        </p:spPr>
      </p:pic>
      <p:cxnSp>
        <p:nvCxnSpPr>
          <p:cNvPr id="9" name="Gerade Verbindung 9"/>
          <p:cNvCxnSpPr/>
          <p:nvPr userDrawn="1"/>
        </p:nvCxnSpPr>
        <p:spPr>
          <a:xfrm>
            <a:off x="474068" y="722944"/>
            <a:ext cx="11413132" cy="25723"/>
          </a:xfrm>
          <a:prstGeom prst="line">
            <a:avLst/>
          </a:prstGeom>
          <a:ln w="12700">
            <a:solidFill>
              <a:srgbClr val="FF0000"/>
            </a:solidFill>
          </a:ln>
        </p:spPr>
        <p:style>
          <a:lnRef idx="1">
            <a:schemeClr val="accent6"/>
          </a:lnRef>
          <a:fillRef idx="0">
            <a:schemeClr val="accent6"/>
          </a:fillRef>
          <a:effectRef idx="0">
            <a:schemeClr val="accent6"/>
          </a:effectRef>
          <a:fontRef idx="minor">
            <a:schemeClr val="tx1"/>
          </a:fontRef>
        </p:style>
      </p:cxnSp>
      <p:sp>
        <p:nvSpPr>
          <p:cNvPr id="10" name="Textfeld 9"/>
          <p:cNvSpPr txBox="1"/>
          <p:nvPr userDrawn="1"/>
        </p:nvSpPr>
        <p:spPr>
          <a:xfrm>
            <a:off x="358737" y="379634"/>
            <a:ext cx="3471858" cy="338554"/>
          </a:xfrm>
          <a:prstGeom prst="rect">
            <a:avLst/>
          </a:prstGeom>
          <a:noFill/>
          <a:ln>
            <a:noFill/>
          </a:ln>
        </p:spPr>
        <p:txBody>
          <a:bodyPr wrap="square" rtlCol="0">
            <a:spAutoFit/>
          </a:bodyPr>
          <a:lstStyle/>
          <a:p>
            <a:pPr algn="r"/>
            <a:r>
              <a:rPr lang="de-CH" sz="1600" i="1" dirty="0" smtClean="0">
                <a:solidFill>
                  <a:schemeClr val="accent6">
                    <a:lumMod val="75000"/>
                  </a:schemeClr>
                </a:solidFill>
                <a:latin typeface="Arial" panose="020B0604020202020204" pitchFamily="34" charset="0"/>
                <a:cs typeface="Arial" panose="020B0604020202020204" pitchFamily="34" charset="0"/>
              </a:rPr>
              <a:t>Gemeinsam verändern</a:t>
            </a:r>
            <a:r>
              <a:rPr lang="de-CH" sz="1600" i="1" baseline="0" dirty="0" smtClean="0">
                <a:solidFill>
                  <a:schemeClr val="accent6">
                    <a:lumMod val="75000"/>
                  </a:schemeClr>
                </a:solidFill>
                <a:latin typeface="Arial" panose="020B0604020202020204" pitchFamily="34" charset="0"/>
                <a:cs typeface="Arial" panose="020B0604020202020204" pitchFamily="34" charset="0"/>
              </a:rPr>
              <a:t> wir die Welt!</a:t>
            </a:r>
            <a:endParaRPr lang="de-CH" sz="1600" i="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7358472"/>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srcRect l="3894"/>
          <a:stretch/>
        </p:blipFill>
        <p:spPr>
          <a:xfrm>
            <a:off x="2120351" y="103470"/>
            <a:ext cx="7877068" cy="6655137"/>
          </a:xfrm>
          <a:prstGeom prst="rect">
            <a:avLst/>
          </a:prstGeom>
        </p:spPr>
      </p:pic>
    </p:spTree>
    <p:extLst>
      <p:ext uri="{BB962C8B-B14F-4D97-AF65-F5344CB8AC3E}">
        <p14:creationId xmlns:p14="http://schemas.microsoft.com/office/powerpoint/2010/main" val="182989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Douangdeuane</a:t>
            </a:r>
            <a:r>
              <a:rPr lang="de-CH" dirty="0"/>
              <a:t> </a:t>
            </a:r>
            <a:r>
              <a:rPr lang="de-CH" dirty="0" err="1">
                <a:solidFill>
                  <a:srgbClr val="FF0000"/>
                </a:solidFill>
              </a:rPr>
              <a:t>Bounyavong</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71 Jahre | Laos</a:t>
            </a:r>
          </a:p>
          <a:p>
            <a:r>
              <a:rPr lang="de-CH" dirty="0"/>
              <a:t>Freiwillige </a:t>
            </a:r>
            <a:r>
              <a:rPr lang="de-CH" dirty="0" smtClean="0"/>
              <a:t>Koordinatorin </a:t>
            </a:r>
            <a:r>
              <a:rPr lang="de-CH" dirty="0" err="1" smtClean="0"/>
              <a:t>Buddhism</a:t>
            </a:r>
            <a:r>
              <a:rPr lang="de-CH" dirty="0" smtClean="0"/>
              <a:t> </a:t>
            </a:r>
            <a:r>
              <a:rPr lang="de-CH" dirty="0" err="1"/>
              <a:t>for</a:t>
            </a:r>
            <a:r>
              <a:rPr lang="de-CH" dirty="0"/>
              <a:t> </a:t>
            </a:r>
            <a:r>
              <a:rPr lang="de-CH" dirty="0" smtClean="0"/>
              <a:t>Development Project </a:t>
            </a:r>
            <a:r>
              <a:rPr lang="de-CH" dirty="0"/>
              <a:t>(BDP)</a:t>
            </a:r>
          </a:p>
        </p:txBody>
      </p:sp>
      <p:sp>
        <p:nvSpPr>
          <p:cNvPr id="5" name="Textplatzhalter 4"/>
          <p:cNvSpPr>
            <a:spLocks noGrp="1"/>
          </p:cNvSpPr>
          <p:nvPr>
            <p:ph type="body" sz="quarter" idx="10"/>
          </p:nvPr>
        </p:nvSpPr>
        <p:spPr/>
        <p:txBody>
          <a:bodyPr/>
          <a:lstStyle/>
          <a:p>
            <a:r>
              <a:rPr lang="de-CH" b="1" dirty="0"/>
              <a:t>«Besonders stolz bin ich darauf, dass ich die lokale </a:t>
            </a:r>
            <a:r>
              <a:rPr lang="de-CH" b="1" dirty="0" smtClean="0"/>
              <a:t>Bevölkerung motiviert habe</a:t>
            </a:r>
            <a:r>
              <a:rPr lang="de-CH" b="1" dirty="0"/>
              <a:t>, wieder mehr zu lesen und ihre handwerkliche </a:t>
            </a:r>
            <a:r>
              <a:rPr lang="de-CH" b="1" dirty="0" smtClean="0"/>
              <a:t> Produktion zu </a:t>
            </a:r>
            <a:r>
              <a:rPr lang="de-CH" b="1" dirty="0"/>
              <a:t>stärken.»</a:t>
            </a:r>
            <a:endParaRPr lang="de-CH" dirty="0"/>
          </a:p>
        </p:txBody>
      </p:sp>
      <p:sp>
        <p:nvSpPr>
          <p:cNvPr id="6" name="Textplatzhalter 5"/>
          <p:cNvSpPr>
            <a:spLocks noGrp="1"/>
          </p:cNvSpPr>
          <p:nvPr>
            <p:ph type="body" sz="quarter" idx="11"/>
          </p:nvPr>
        </p:nvSpPr>
        <p:spPr>
          <a:xfrm>
            <a:off x="526749" y="5823076"/>
            <a:ext cx="5206485" cy="1144587"/>
          </a:xfrm>
        </p:spPr>
        <p:txBody>
          <a:bodyPr/>
          <a:lstStyle/>
          <a:p>
            <a:r>
              <a:rPr lang="de-CH" dirty="0" err="1"/>
              <a:t>Douangdeuane</a:t>
            </a:r>
            <a:r>
              <a:rPr lang="de-CH" dirty="0"/>
              <a:t> </a:t>
            </a:r>
            <a:r>
              <a:rPr lang="de-CH" dirty="0" err="1"/>
              <a:t>Bounyavong</a:t>
            </a:r>
            <a:r>
              <a:rPr lang="de-CH" dirty="0"/>
              <a:t> ist laotische Autorin. Sie verfasst Gedichte, Romane, </a:t>
            </a:r>
            <a:r>
              <a:rPr lang="de-CH" dirty="0" smtClean="0"/>
              <a:t>Fachbücher über </a:t>
            </a:r>
            <a:r>
              <a:rPr lang="de-CH" dirty="0"/>
              <a:t>laotische Textilien und mündlich überlieferte Volkserzählungen, darunter als </a:t>
            </a:r>
            <a:r>
              <a:rPr lang="de-CH" dirty="0" smtClean="0"/>
              <a:t>bekanntestes Werk </a:t>
            </a:r>
            <a:r>
              <a:rPr lang="de-CH" dirty="0"/>
              <a:t>Kam </a:t>
            </a:r>
            <a:r>
              <a:rPr lang="de-CH" dirty="0" err="1"/>
              <a:t>Pha</a:t>
            </a:r>
            <a:r>
              <a:rPr lang="de-CH" dirty="0"/>
              <a:t> Phi </a:t>
            </a:r>
            <a:r>
              <a:rPr lang="de-CH" dirty="0" err="1"/>
              <a:t>Noi</a:t>
            </a:r>
            <a:r>
              <a:rPr lang="de-CH" dirty="0"/>
              <a:t> («Der kleine Waise und der Geist»). Sie engagiert sich für </a:t>
            </a:r>
            <a:r>
              <a:rPr lang="de-CH" dirty="0" smtClean="0"/>
              <a:t>Alphabetisierung und </a:t>
            </a:r>
            <a:r>
              <a:rPr lang="de-CH" dirty="0"/>
              <a:t>betreibt u.a. einen Verlag und eine Buchhandlung für Kinderbücher in laotischer </a:t>
            </a:r>
            <a:r>
              <a:rPr lang="de-CH" dirty="0" smtClean="0"/>
              <a:t>Sprache. Sie </a:t>
            </a:r>
            <a:r>
              <a:rPr lang="de-CH" dirty="0"/>
              <a:t>ist die Witwe von </a:t>
            </a:r>
            <a:r>
              <a:rPr lang="de-CH" dirty="0" err="1"/>
              <a:t>Outhine</a:t>
            </a:r>
            <a:r>
              <a:rPr lang="de-CH" dirty="0"/>
              <a:t> </a:t>
            </a:r>
            <a:r>
              <a:rPr lang="de-CH" dirty="0" err="1"/>
              <a:t>Bounyavong</a:t>
            </a:r>
            <a:r>
              <a:rPr lang="de-CH" dirty="0"/>
              <a:t>. 2005 erhielt sie den </a:t>
            </a:r>
            <a:r>
              <a:rPr lang="de-CH" dirty="0" err="1"/>
              <a:t>Fukukoa</a:t>
            </a:r>
            <a:r>
              <a:rPr lang="de-CH" dirty="0"/>
              <a:t> Art </a:t>
            </a:r>
            <a:r>
              <a:rPr lang="de-CH" dirty="0" err="1"/>
              <a:t>and</a:t>
            </a:r>
            <a:r>
              <a:rPr lang="de-CH" dirty="0"/>
              <a:t> Culture </a:t>
            </a:r>
            <a:r>
              <a:rPr lang="de-CH" dirty="0" err="1"/>
              <a:t>Prize</a:t>
            </a:r>
            <a:r>
              <a:rPr lang="de-CH" dirty="0"/>
              <a:t>.</a:t>
            </a:r>
          </a:p>
        </p:txBody>
      </p:sp>
    </p:spTree>
    <p:extLst>
      <p:ext uri="{BB962C8B-B14F-4D97-AF65-F5344CB8AC3E}">
        <p14:creationId xmlns:p14="http://schemas.microsoft.com/office/powerpoint/2010/main" val="72747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Elizabeth</a:t>
            </a:r>
            <a:r>
              <a:rPr lang="de-CH" dirty="0"/>
              <a:t> </a:t>
            </a:r>
            <a:r>
              <a:rPr lang="de-CH" dirty="0" err="1">
                <a:solidFill>
                  <a:srgbClr val="FF0000"/>
                </a:solidFill>
              </a:rPr>
              <a:t>Diyala</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50 Jahre | </a:t>
            </a:r>
            <a:r>
              <a:rPr lang="de-CH" dirty="0" err="1"/>
              <a:t>Kenya</a:t>
            </a:r>
            <a:endParaRPr lang="de-CH" dirty="0"/>
          </a:p>
          <a:p>
            <a:r>
              <a:rPr lang="de-CH" dirty="0" smtClean="0"/>
              <a:t>Animatorin</a:t>
            </a:r>
          </a:p>
          <a:p>
            <a:r>
              <a:rPr lang="de-CH" dirty="0" smtClean="0"/>
              <a:t>Caritas </a:t>
            </a:r>
            <a:r>
              <a:rPr lang="de-CH" dirty="0" err="1"/>
              <a:t>Nyahururu</a:t>
            </a:r>
            <a:endParaRPr lang="de-CH" dirty="0"/>
          </a:p>
        </p:txBody>
      </p:sp>
      <p:sp>
        <p:nvSpPr>
          <p:cNvPr id="5" name="Textplatzhalter 4"/>
          <p:cNvSpPr>
            <a:spLocks noGrp="1"/>
          </p:cNvSpPr>
          <p:nvPr>
            <p:ph type="body" sz="quarter" idx="10"/>
          </p:nvPr>
        </p:nvSpPr>
        <p:spPr/>
        <p:txBody>
          <a:bodyPr/>
          <a:lstStyle/>
          <a:p>
            <a:r>
              <a:rPr lang="de-CH" b="1" dirty="0"/>
              <a:t>«Durch das Zusammenarbeiten ist ein Gefühl der </a:t>
            </a:r>
            <a:r>
              <a:rPr lang="de-CH" b="1" dirty="0" smtClean="0"/>
              <a:t>Zusammengehörigkeit in </a:t>
            </a:r>
            <a:r>
              <a:rPr lang="de-CH" b="1" dirty="0"/>
              <a:t>unsere Häuser zurückgekehrt. Die Menschen können sich </a:t>
            </a:r>
            <a:r>
              <a:rPr lang="de-CH" b="1" dirty="0" smtClean="0"/>
              <a:t>jetzt gegenseitig </a:t>
            </a:r>
            <a:r>
              <a:rPr lang="de-CH" b="1" dirty="0"/>
              <a:t>unterstützen. Es begeistert mich, zu sehen, wie </a:t>
            </a:r>
            <a:r>
              <a:rPr lang="de-CH" b="1" dirty="0" smtClean="0"/>
              <a:t>Menschen zusammen-arbeiten</a:t>
            </a:r>
            <a:r>
              <a:rPr lang="de-CH" b="1" dirty="0"/>
              <a:t>, um ihre Probleme zu lösen.»</a:t>
            </a:r>
            <a:endParaRPr lang="de-CH" dirty="0"/>
          </a:p>
        </p:txBody>
      </p:sp>
      <p:sp>
        <p:nvSpPr>
          <p:cNvPr id="6" name="Textplatzhalter 5"/>
          <p:cNvSpPr>
            <a:spLocks noGrp="1"/>
          </p:cNvSpPr>
          <p:nvPr>
            <p:ph type="body" sz="quarter" idx="11"/>
          </p:nvPr>
        </p:nvSpPr>
        <p:spPr>
          <a:xfrm>
            <a:off x="527050" y="5965951"/>
            <a:ext cx="5206485" cy="1144587"/>
          </a:xfrm>
        </p:spPr>
        <p:txBody>
          <a:bodyPr/>
          <a:lstStyle/>
          <a:p>
            <a:r>
              <a:rPr lang="de-CH" dirty="0"/>
              <a:t>Elizabeth ist eine Bäuerin und lebt im Dorf </a:t>
            </a:r>
            <a:r>
              <a:rPr lang="de-CH" dirty="0" err="1"/>
              <a:t>Ndunyu</a:t>
            </a:r>
            <a:r>
              <a:rPr lang="de-CH" dirty="0"/>
              <a:t>, in den trockenen Gebieten des </a:t>
            </a:r>
            <a:r>
              <a:rPr lang="de-CH" dirty="0" smtClean="0"/>
              <a:t>Bezirks </a:t>
            </a:r>
            <a:r>
              <a:rPr lang="de-CH" dirty="0" err="1" smtClean="0"/>
              <a:t>Laikipia</a:t>
            </a:r>
            <a:r>
              <a:rPr lang="de-CH" dirty="0" smtClean="0"/>
              <a:t> </a:t>
            </a:r>
            <a:r>
              <a:rPr lang="de-CH" dirty="0"/>
              <a:t>in Kenia. Die Mutter von vier </a:t>
            </a:r>
            <a:r>
              <a:rPr lang="de-CH" dirty="0" smtClean="0"/>
              <a:t>Kindern erklärt</a:t>
            </a:r>
            <a:r>
              <a:rPr lang="de-CH" dirty="0"/>
              <a:t>: «Ich arbeite als </a:t>
            </a:r>
            <a:r>
              <a:rPr lang="de-CH" dirty="0" smtClean="0"/>
              <a:t>Kleinbäuerin </a:t>
            </a:r>
            <a:r>
              <a:rPr lang="de-CH" dirty="0"/>
              <a:t>sehr hart, </a:t>
            </a:r>
            <a:r>
              <a:rPr lang="de-CH" dirty="0" smtClean="0"/>
              <a:t>damit meine </a:t>
            </a:r>
            <a:r>
              <a:rPr lang="de-CH" dirty="0"/>
              <a:t>Kinder Essen auf den Tisch kriegen, um die </a:t>
            </a:r>
            <a:r>
              <a:rPr lang="de-CH" dirty="0" smtClean="0"/>
              <a:t>Schulgebühren </a:t>
            </a:r>
            <a:r>
              <a:rPr lang="de-CH" dirty="0"/>
              <a:t>bezahlen zu können, um </a:t>
            </a:r>
            <a:r>
              <a:rPr lang="de-CH" dirty="0" smtClean="0"/>
              <a:t>sie im Krankenhaus behandeln </a:t>
            </a:r>
            <a:r>
              <a:rPr lang="de-CH" dirty="0"/>
              <a:t>zu lassen und auch um Kleidung für sie zu kaufen.»</a:t>
            </a:r>
          </a:p>
        </p:txBody>
      </p:sp>
    </p:spTree>
    <p:extLst>
      <p:ext uri="{BB962C8B-B14F-4D97-AF65-F5344CB8AC3E}">
        <p14:creationId xmlns:p14="http://schemas.microsoft.com/office/powerpoint/2010/main" val="1698291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Elizabeth</a:t>
            </a:r>
            <a:r>
              <a:rPr lang="de-CH" dirty="0"/>
              <a:t> </a:t>
            </a:r>
            <a:r>
              <a:rPr lang="de-CH" dirty="0">
                <a:solidFill>
                  <a:srgbClr val="FF0000"/>
                </a:solidFill>
              </a:rPr>
              <a:t>Mpofu</a:t>
            </a:r>
          </a:p>
        </p:txBody>
      </p:sp>
      <p:pic>
        <p:nvPicPr>
          <p:cNvPr id="8" name="Bildplatzhalter 7"/>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Simbabwe | Präsidentin ZIMSOFF, Internationale</a:t>
            </a:r>
          </a:p>
          <a:p>
            <a:r>
              <a:rPr lang="de-CH" dirty="0"/>
              <a:t>Koordinatorin LVC, UN-Botschafterin</a:t>
            </a:r>
          </a:p>
          <a:p>
            <a:r>
              <a:rPr lang="de-CH" dirty="0"/>
              <a:t>Zimbabwe Small Holder </a:t>
            </a:r>
            <a:r>
              <a:rPr lang="de-CH" dirty="0" err="1"/>
              <a:t>Organic</a:t>
            </a:r>
            <a:r>
              <a:rPr lang="de-CH" dirty="0"/>
              <a:t> Farmers Forum</a:t>
            </a:r>
          </a:p>
          <a:p>
            <a:r>
              <a:rPr lang="it-IT" dirty="0"/>
              <a:t>(ZIMSOFF) und La Via Campesina (LVC)</a:t>
            </a:r>
            <a:endParaRPr lang="de-CH" dirty="0"/>
          </a:p>
        </p:txBody>
      </p:sp>
      <p:sp>
        <p:nvSpPr>
          <p:cNvPr id="5" name="Textplatzhalter 4"/>
          <p:cNvSpPr>
            <a:spLocks noGrp="1"/>
          </p:cNvSpPr>
          <p:nvPr>
            <p:ph type="body" sz="quarter" idx="10"/>
          </p:nvPr>
        </p:nvSpPr>
        <p:spPr/>
        <p:txBody>
          <a:bodyPr/>
          <a:lstStyle/>
          <a:p>
            <a:r>
              <a:rPr lang="de-CH" b="1" dirty="0"/>
              <a:t>«Frauen sind das Rückgrat der ländlichen und nationalen </a:t>
            </a:r>
            <a:r>
              <a:rPr lang="de-CH" b="1" dirty="0" smtClean="0"/>
              <a:t>Wirtschaft. Darum </a:t>
            </a:r>
            <a:r>
              <a:rPr lang="de-CH" b="1" dirty="0"/>
              <a:t>muss ihre Arbeit stärker wertgeschätzt werden.»</a:t>
            </a:r>
            <a:endParaRPr lang="de-CH" dirty="0"/>
          </a:p>
        </p:txBody>
      </p:sp>
      <p:sp>
        <p:nvSpPr>
          <p:cNvPr id="6" name="Textplatzhalter 5"/>
          <p:cNvSpPr>
            <a:spLocks noGrp="1"/>
          </p:cNvSpPr>
          <p:nvPr>
            <p:ph type="body" sz="quarter" idx="11"/>
          </p:nvPr>
        </p:nvSpPr>
        <p:spPr>
          <a:xfrm>
            <a:off x="526749" y="6109619"/>
            <a:ext cx="5206485" cy="1144587"/>
          </a:xfrm>
        </p:spPr>
        <p:txBody>
          <a:bodyPr/>
          <a:lstStyle/>
          <a:p>
            <a:r>
              <a:rPr lang="de-CH" dirty="0"/>
              <a:t>Elizabeth Mpofu engagiert sich für Landfrauen in Simbabwe. Diese bilden die Mehrheit der </a:t>
            </a:r>
            <a:r>
              <a:rPr lang="de-CH" dirty="0" smtClean="0"/>
              <a:t>kleinbäuerlichen Landwirtschaft</a:t>
            </a:r>
            <a:r>
              <a:rPr lang="de-CH" dirty="0"/>
              <a:t>. Zudem setzt sie sich für mehr </a:t>
            </a:r>
            <a:r>
              <a:rPr lang="de-CH" dirty="0" smtClean="0"/>
              <a:t>Frauen </a:t>
            </a:r>
            <a:r>
              <a:rPr lang="de-CH" dirty="0"/>
              <a:t>in Führungspositionen </a:t>
            </a:r>
            <a:r>
              <a:rPr lang="de-CH" dirty="0" smtClean="0"/>
              <a:t>ein und </a:t>
            </a:r>
            <a:r>
              <a:rPr lang="de-CH" dirty="0"/>
              <a:t>ist stolz darauf, dass in den Organisationen, bei denen sie engagiert ist, ein Wandel hin </a:t>
            </a:r>
            <a:r>
              <a:rPr lang="de-CH" dirty="0" smtClean="0"/>
              <a:t>zu mehr </a:t>
            </a:r>
            <a:r>
              <a:rPr lang="de-CH" dirty="0"/>
              <a:t>Frauen mit Verantwortung erfolgt ist.</a:t>
            </a:r>
          </a:p>
        </p:txBody>
      </p:sp>
    </p:spTree>
    <p:extLst>
      <p:ext uri="{BB962C8B-B14F-4D97-AF65-F5344CB8AC3E}">
        <p14:creationId xmlns:p14="http://schemas.microsoft.com/office/powerpoint/2010/main" val="1682139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Elsy</a:t>
            </a:r>
            <a:r>
              <a:rPr lang="de-CH" dirty="0"/>
              <a:t> </a:t>
            </a:r>
            <a:r>
              <a:rPr lang="de-CH" dirty="0">
                <a:solidFill>
                  <a:srgbClr val="FF0000"/>
                </a:solidFill>
              </a:rPr>
              <a:t>Marulanda Alvarez</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66 Jahre | Kolumbien</a:t>
            </a:r>
          </a:p>
          <a:p>
            <a:r>
              <a:rPr lang="de-CH" dirty="0" smtClean="0"/>
              <a:t>Koordinatorin Fastenopfer </a:t>
            </a:r>
            <a:r>
              <a:rPr lang="de-CH" dirty="0"/>
              <a:t>| </a:t>
            </a:r>
            <a:r>
              <a:rPr lang="de-CH" dirty="0" err="1"/>
              <a:t>Corporación</a:t>
            </a:r>
            <a:r>
              <a:rPr lang="de-CH" dirty="0"/>
              <a:t> </a:t>
            </a:r>
            <a:r>
              <a:rPr lang="de-CH" dirty="0" err="1"/>
              <a:t>para</a:t>
            </a:r>
            <a:endParaRPr lang="de-CH" dirty="0"/>
          </a:p>
          <a:p>
            <a:r>
              <a:rPr lang="es-ES" dirty="0"/>
              <a:t>el Desarrollo Sostenible y </a:t>
            </a:r>
            <a:r>
              <a:rPr lang="es-ES" dirty="0" smtClean="0"/>
              <a:t>la </a:t>
            </a:r>
            <a:r>
              <a:rPr lang="de-CH" dirty="0" err="1" smtClean="0"/>
              <a:t>Participación</a:t>
            </a:r>
            <a:r>
              <a:rPr lang="de-CH" dirty="0" smtClean="0"/>
              <a:t> </a:t>
            </a:r>
            <a:r>
              <a:rPr lang="de-CH" dirty="0" err="1"/>
              <a:t>Social</a:t>
            </a:r>
            <a:r>
              <a:rPr lang="de-CH" dirty="0"/>
              <a:t> (CORDEP)</a:t>
            </a:r>
          </a:p>
        </p:txBody>
      </p:sp>
      <p:sp>
        <p:nvSpPr>
          <p:cNvPr id="5" name="Textplatzhalter 4"/>
          <p:cNvSpPr>
            <a:spLocks noGrp="1"/>
          </p:cNvSpPr>
          <p:nvPr>
            <p:ph type="body" sz="quarter" idx="10"/>
          </p:nvPr>
        </p:nvSpPr>
        <p:spPr/>
        <p:txBody>
          <a:bodyPr/>
          <a:lstStyle/>
          <a:p>
            <a:r>
              <a:rPr lang="de-CH" b="1" dirty="0"/>
              <a:t>«Mein Engagement gilt den am </a:t>
            </a:r>
            <a:r>
              <a:rPr lang="de-CH" b="1" dirty="0" smtClean="0"/>
              <a:t>stärksten marginalisierten Gemeinschaften, den </a:t>
            </a:r>
            <a:r>
              <a:rPr lang="de-CH" b="1" dirty="0"/>
              <a:t>Bauern und Bäuerinnen, den </a:t>
            </a:r>
            <a:r>
              <a:rPr lang="de-CH" b="1" dirty="0" smtClean="0"/>
              <a:t>Indigenen und Afro-Kolumbianer/innen</a:t>
            </a:r>
            <a:r>
              <a:rPr lang="de-CH" b="1" dirty="0"/>
              <a:t>, die in unserem Land </a:t>
            </a:r>
            <a:r>
              <a:rPr lang="de-CH" b="1" dirty="0" smtClean="0"/>
              <a:t>besonders </a:t>
            </a:r>
            <a:r>
              <a:rPr lang="de-CH" b="1" dirty="0"/>
              <a:t>unter Krieg und Gewalt leiden.»</a:t>
            </a:r>
            <a:endParaRPr lang="de-CH" dirty="0"/>
          </a:p>
        </p:txBody>
      </p:sp>
      <p:sp>
        <p:nvSpPr>
          <p:cNvPr id="6" name="Textplatzhalter 5"/>
          <p:cNvSpPr>
            <a:spLocks noGrp="1"/>
          </p:cNvSpPr>
          <p:nvPr>
            <p:ph type="body" sz="quarter" idx="11"/>
          </p:nvPr>
        </p:nvSpPr>
        <p:spPr/>
        <p:txBody>
          <a:bodyPr/>
          <a:lstStyle/>
          <a:p>
            <a:r>
              <a:rPr lang="de-CH" dirty="0"/>
              <a:t>Während ihres Studiums realisierte Elsy Marulanda, dass sie sich für die Veränderung </a:t>
            </a:r>
            <a:r>
              <a:rPr lang="de-CH" dirty="0" smtClean="0"/>
              <a:t>ungerechter Strukturen </a:t>
            </a:r>
            <a:r>
              <a:rPr lang="de-CH" dirty="0"/>
              <a:t>engagieren wollte. Geprägt wurde sie durch die </a:t>
            </a:r>
            <a:r>
              <a:rPr lang="de-CH" dirty="0" smtClean="0"/>
              <a:t> Studierenden-bewegung </a:t>
            </a:r>
            <a:r>
              <a:rPr lang="de-CH" dirty="0"/>
              <a:t>sowie </a:t>
            </a:r>
            <a:r>
              <a:rPr lang="de-CH" dirty="0" smtClean="0"/>
              <a:t>die wachsende </a:t>
            </a:r>
            <a:r>
              <a:rPr lang="de-CH" dirty="0" err="1"/>
              <a:t>Campesina</a:t>
            </a:r>
            <a:r>
              <a:rPr lang="de-CH" dirty="0"/>
              <a:t>- und Indigenen-Mobilisierung. Ihre Sorge um die omnipräsente Gewalt </a:t>
            </a:r>
            <a:r>
              <a:rPr lang="de-CH" dirty="0" smtClean="0"/>
              <a:t>veranlasste Elsy</a:t>
            </a:r>
            <a:r>
              <a:rPr lang="de-CH" dirty="0"/>
              <a:t>, Faktoren, welche stets zu bewaffnetem Widerstand führen, wissenschaftlich </a:t>
            </a:r>
            <a:r>
              <a:rPr lang="de-CH" dirty="0" smtClean="0"/>
              <a:t>zu untersuchen</a:t>
            </a:r>
            <a:r>
              <a:rPr lang="de-CH" dirty="0"/>
              <a:t>. Dieses Wissen sowie eigene Erfahrungen waren die Basis für ihre spätere </a:t>
            </a:r>
            <a:r>
              <a:rPr lang="de-CH" dirty="0" smtClean="0"/>
              <a:t>Begleitung von </a:t>
            </a:r>
            <a:r>
              <a:rPr lang="de-CH" dirty="0"/>
              <a:t>Kooperationsprozessen internationaler Hilfswerke.</a:t>
            </a:r>
          </a:p>
        </p:txBody>
      </p:sp>
    </p:spTree>
    <p:extLst>
      <p:ext uri="{BB962C8B-B14F-4D97-AF65-F5344CB8AC3E}">
        <p14:creationId xmlns:p14="http://schemas.microsoft.com/office/powerpoint/2010/main" val="4194630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Esther</a:t>
            </a:r>
            <a:r>
              <a:rPr lang="de-CH" dirty="0"/>
              <a:t> </a:t>
            </a:r>
            <a:r>
              <a:rPr lang="de-CH" dirty="0" err="1">
                <a:solidFill>
                  <a:srgbClr val="FF0000"/>
                </a:solidFill>
              </a:rPr>
              <a:t>Kiswe</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42 Jahre | DR Kongo</a:t>
            </a:r>
          </a:p>
          <a:p>
            <a:r>
              <a:rPr lang="de-CH" dirty="0"/>
              <a:t>Animatorin für Dorfgruppen </a:t>
            </a:r>
            <a:r>
              <a:rPr lang="de-CH" dirty="0" smtClean="0"/>
              <a:t> </a:t>
            </a:r>
            <a:br>
              <a:rPr lang="de-CH" dirty="0" smtClean="0"/>
            </a:br>
            <a:r>
              <a:rPr lang="de-CH" dirty="0" err="1" smtClean="0"/>
              <a:t>Centre</a:t>
            </a:r>
            <a:r>
              <a:rPr lang="de-CH" dirty="0" smtClean="0"/>
              <a:t> </a:t>
            </a:r>
            <a:r>
              <a:rPr lang="de-CH" dirty="0" err="1"/>
              <a:t>pour</a:t>
            </a:r>
            <a:r>
              <a:rPr lang="de-CH" dirty="0"/>
              <a:t> </a:t>
            </a:r>
            <a:r>
              <a:rPr lang="de-CH" dirty="0" smtClean="0"/>
              <a:t>la </a:t>
            </a:r>
            <a:r>
              <a:rPr lang="fr-FR" dirty="0" smtClean="0"/>
              <a:t>Promotion </a:t>
            </a:r>
            <a:r>
              <a:rPr lang="fr-FR" dirty="0"/>
              <a:t>Agricole de la </a:t>
            </a:r>
            <a:r>
              <a:rPr lang="fr-FR" dirty="0" err="1"/>
              <a:t>Lukula</a:t>
            </a:r>
            <a:r>
              <a:rPr lang="fr-FR" dirty="0"/>
              <a:t> (CEPAL)</a:t>
            </a:r>
            <a:endParaRPr lang="de-CH" dirty="0"/>
          </a:p>
        </p:txBody>
      </p:sp>
      <p:sp>
        <p:nvSpPr>
          <p:cNvPr id="5" name="Textplatzhalter 4"/>
          <p:cNvSpPr>
            <a:spLocks noGrp="1"/>
          </p:cNvSpPr>
          <p:nvPr>
            <p:ph type="body" sz="quarter" idx="10"/>
          </p:nvPr>
        </p:nvSpPr>
        <p:spPr/>
        <p:txBody>
          <a:bodyPr/>
          <a:lstStyle/>
          <a:p>
            <a:r>
              <a:rPr lang="de-CH" b="1" dirty="0"/>
              <a:t>«Unser Boden ist reich und fruchtbar. Heute kenne ich seinen </a:t>
            </a:r>
            <a:r>
              <a:rPr lang="de-CH" b="1" dirty="0" smtClean="0"/>
              <a:t>Wert, Land </a:t>
            </a:r>
            <a:r>
              <a:rPr lang="de-CH" b="1" dirty="0"/>
              <a:t>ist Geld. Deshalb möchte ich meine Brüder und Schwester dazu</a:t>
            </a:r>
          </a:p>
          <a:p>
            <a:r>
              <a:rPr lang="de-CH" b="1" dirty="0"/>
              <a:t>ermutigen, dieses zu bearbeiten.»</a:t>
            </a:r>
            <a:endParaRPr lang="de-CH" dirty="0"/>
          </a:p>
        </p:txBody>
      </p:sp>
      <p:sp>
        <p:nvSpPr>
          <p:cNvPr id="6" name="Textplatzhalter 5"/>
          <p:cNvSpPr>
            <a:spLocks noGrp="1"/>
          </p:cNvSpPr>
          <p:nvPr>
            <p:ph type="body" sz="quarter" idx="11"/>
          </p:nvPr>
        </p:nvSpPr>
        <p:spPr>
          <a:xfrm>
            <a:off x="526749" y="5814052"/>
            <a:ext cx="5206485" cy="1144587"/>
          </a:xfrm>
        </p:spPr>
        <p:txBody>
          <a:bodyPr/>
          <a:lstStyle/>
          <a:p>
            <a:r>
              <a:rPr lang="de-CH" dirty="0"/>
              <a:t>Esther </a:t>
            </a:r>
            <a:r>
              <a:rPr lang="de-CH" dirty="0" err="1"/>
              <a:t>Kiswe</a:t>
            </a:r>
            <a:r>
              <a:rPr lang="de-CH" dirty="0"/>
              <a:t> arbeitet als Animatorin bei CEPAL. Die Organisation engagiert sich in der Provinz </a:t>
            </a:r>
            <a:r>
              <a:rPr lang="de-CH" dirty="0" err="1" smtClean="0"/>
              <a:t>Kwilu</a:t>
            </a:r>
            <a:r>
              <a:rPr lang="de-CH" dirty="0" smtClean="0"/>
              <a:t>. Esther </a:t>
            </a:r>
            <a:r>
              <a:rPr lang="de-CH" dirty="0"/>
              <a:t>und ihr Team bilden die Dorfgruppenmitglieder darin aus, gemeinsam ihre </a:t>
            </a:r>
            <a:r>
              <a:rPr lang="de-CH" dirty="0" smtClean="0"/>
              <a:t>Lebensgrundlagen zu </a:t>
            </a:r>
            <a:r>
              <a:rPr lang="de-CH" dirty="0"/>
              <a:t>verbessern. So etwa durch die Verbesserung des Saatgutes, durch Kleintier- und </a:t>
            </a:r>
            <a:r>
              <a:rPr lang="de-CH" dirty="0" smtClean="0"/>
              <a:t>Fischzucht, durch </a:t>
            </a:r>
            <a:r>
              <a:rPr lang="de-CH" dirty="0"/>
              <a:t>biologische Landwirtschaftstechniken sowie durch den Aufbau von </a:t>
            </a:r>
            <a:r>
              <a:rPr lang="de-CH" dirty="0" smtClean="0"/>
              <a:t>Nahrungsmittelreserven oder </a:t>
            </a:r>
            <a:r>
              <a:rPr lang="de-CH" dirty="0"/>
              <a:t>die Einrichtung von Solidaritätskassen.</a:t>
            </a:r>
          </a:p>
        </p:txBody>
      </p:sp>
    </p:spTree>
    <p:extLst>
      <p:ext uri="{BB962C8B-B14F-4D97-AF65-F5344CB8AC3E}">
        <p14:creationId xmlns:p14="http://schemas.microsoft.com/office/powerpoint/2010/main" val="1455272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Etta</a:t>
            </a:r>
            <a:r>
              <a:rPr lang="de-CH" dirty="0"/>
              <a:t> </a:t>
            </a:r>
            <a:r>
              <a:rPr lang="de-CH" dirty="0" err="1">
                <a:solidFill>
                  <a:srgbClr val="FF0000"/>
                </a:solidFill>
              </a:rPr>
              <a:t>Rosales</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80 Jahre | Philippinen</a:t>
            </a:r>
          </a:p>
          <a:p>
            <a:r>
              <a:rPr lang="de-CH" dirty="0"/>
              <a:t>Ehemalige Vorsitzende der </a:t>
            </a:r>
            <a:r>
              <a:rPr lang="de-CH" dirty="0" smtClean="0"/>
              <a:t>philippinischen Menschenrechtskommission</a:t>
            </a:r>
            <a:endParaRPr lang="de-CH" dirty="0"/>
          </a:p>
        </p:txBody>
      </p:sp>
      <p:sp>
        <p:nvSpPr>
          <p:cNvPr id="5" name="Textplatzhalter 4"/>
          <p:cNvSpPr>
            <a:spLocks noGrp="1"/>
          </p:cNvSpPr>
          <p:nvPr>
            <p:ph type="body" sz="quarter" idx="10"/>
          </p:nvPr>
        </p:nvSpPr>
        <p:spPr/>
        <p:txBody>
          <a:bodyPr/>
          <a:lstStyle/>
          <a:p>
            <a:r>
              <a:rPr lang="de-CH" b="1" dirty="0"/>
              <a:t>«Ich habe mich von einer dominanten und rechthaberischen </a:t>
            </a:r>
            <a:r>
              <a:rPr lang="de-CH" b="1" dirty="0" smtClean="0"/>
              <a:t>jungen </a:t>
            </a:r>
            <a:r>
              <a:rPr lang="de-CH" b="1" dirty="0" err="1" smtClean="0"/>
              <a:t>Leaderin</a:t>
            </a:r>
            <a:r>
              <a:rPr lang="de-CH" b="1" dirty="0" smtClean="0"/>
              <a:t> </a:t>
            </a:r>
            <a:r>
              <a:rPr lang="de-CH" b="1" dirty="0"/>
              <a:t>zu einem älteren Menschen gewandelt, der gelernt hat, </a:t>
            </a:r>
            <a:r>
              <a:rPr lang="de-CH" b="1" dirty="0" smtClean="0"/>
              <a:t>besser zuzuhören </a:t>
            </a:r>
            <a:r>
              <a:rPr lang="de-CH" b="1" dirty="0"/>
              <a:t>und </a:t>
            </a:r>
            <a:r>
              <a:rPr lang="de-CH" b="1" dirty="0" smtClean="0"/>
              <a:t>Kritik anzunehmen </a:t>
            </a:r>
            <a:r>
              <a:rPr lang="de-CH" b="1" dirty="0"/>
              <a:t>und daraus zu lernen.»</a:t>
            </a:r>
            <a:endParaRPr lang="de-CH" dirty="0"/>
          </a:p>
        </p:txBody>
      </p:sp>
      <p:sp>
        <p:nvSpPr>
          <p:cNvPr id="6" name="Textplatzhalter 5"/>
          <p:cNvSpPr>
            <a:spLocks noGrp="1"/>
          </p:cNvSpPr>
          <p:nvPr>
            <p:ph type="body" sz="quarter" idx="11"/>
          </p:nvPr>
        </p:nvSpPr>
        <p:spPr>
          <a:xfrm>
            <a:off x="526749" y="5982494"/>
            <a:ext cx="5206485" cy="1144587"/>
          </a:xfrm>
        </p:spPr>
        <p:txBody>
          <a:bodyPr/>
          <a:lstStyle/>
          <a:p>
            <a:r>
              <a:rPr lang="de-CH" dirty="0"/>
              <a:t>Etta </a:t>
            </a:r>
            <a:r>
              <a:rPr lang="de-CH" dirty="0" err="1"/>
              <a:t>Rosales</a:t>
            </a:r>
            <a:r>
              <a:rPr lang="de-CH" dirty="0"/>
              <a:t> ist Politikerin und bekannte Menschenrechtsverteidigerin. Von 2010 bis 2015 war </a:t>
            </a:r>
            <a:r>
              <a:rPr lang="de-CH" dirty="0" smtClean="0"/>
              <a:t>sie Vorsitzende </a:t>
            </a:r>
            <a:r>
              <a:rPr lang="de-CH" dirty="0"/>
              <a:t>der philippinischen Menschenrechtskommission. Selbst Opfer von </a:t>
            </a:r>
            <a:r>
              <a:rPr lang="de-CH" dirty="0" smtClean="0"/>
              <a:t>Menschenrechtsverletzungen durch </a:t>
            </a:r>
            <a:r>
              <a:rPr lang="de-CH" dirty="0"/>
              <a:t>das Marcos-Regime, beteiligte sie sich massgeblich an einer Sammelklage, </a:t>
            </a:r>
            <a:r>
              <a:rPr lang="de-CH" dirty="0" smtClean="0"/>
              <a:t>die zur </a:t>
            </a:r>
            <a:r>
              <a:rPr lang="de-CH" dirty="0"/>
              <a:t>einzigen Verurteilung von Diktator Marcos führte. 2017 wurde </a:t>
            </a:r>
            <a:r>
              <a:rPr lang="de-CH" dirty="0" err="1"/>
              <a:t>Rosales</a:t>
            </a:r>
            <a:r>
              <a:rPr lang="de-CH" dirty="0"/>
              <a:t> Preisträgerin </a:t>
            </a:r>
            <a:r>
              <a:rPr lang="de-CH" dirty="0" smtClean="0"/>
              <a:t>der Progressiven </a:t>
            </a:r>
            <a:r>
              <a:rPr lang="de-CH" dirty="0"/>
              <a:t>Allianz für politischen Mut.</a:t>
            </a:r>
          </a:p>
        </p:txBody>
      </p:sp>
    </p:spTree>
    <p:extLst>
      <p:ext uri="{BB962C8B-B14F-4D97-AF65-F5344CB8AC3E}">
        <p14:creationId xmlns:p14="http://schemas.microsoft.com/office/powerpoint/2010/main" val="229776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Francisca</a:t>
            </a:r>
            <a:r>
              <a:rPr lang="de-CH" dirty="0"/>
              <a:t> </a:t>
            </a:r>
            <a:r>
              <a:rPr lang="de-CH" dirty="0">
                <a:solidFill>
                  <a:srgbClr val="FF0000"/>
                </a:solidFill>
              </a:rPr>
              <a:t>Diouf</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38 Jahre | Senegal</a:t>
            </a:r>
          </a:p>
          <a:p>
            <a:r>
              <a:rPr lang="fr-FR" dirty="0" err="1"/>
              <a:t>Animatorin</a:t>
            </a:r>
            <a:r>
              <a:rPr lang="fr-FR" dirty="0"/>
              <a:t> | </a:t>
            </a:r>
            <a:r>
              <a:rPr lang="fr-FR" dirty="0" smtClean="0"/>
              <a:t/>
            </a:r>
            <a:br>
              <a:rPr lang="fr-FR" dirty="0" smtClean="0"/>
            </a:br>
            <a:r>
              <a:rPr lang="fr-FR" dirty="0" smtClean="0"/>
              <a:t>Association </a:t>
            </a:r>
            <a:r>
              <a:rPr lang="fr-FR" dirty="0"/>
              <a:t>pour la Lutte </a:t>
            </a:r>
            <a:r>
              <a:rPr lang="fr-FR" dirty="0" smtClean="0"/>
              <a:t>contre la </a:t>
            </a:r>
            <a:r>
              <a:rPr lang="fr-FR" dirty="0"/>
              <a:t>Soudure et </a:t>
            </a:r>
            <a:r>
              <a:rPr lang="fr-FR" dirty="0" smtClean="0"/>
              <a:t>l’Endettement</a:t>
            </a:r>
            <a:endParaRPr lang="de-CH" dirty="0"/>
          </a:p>
        </p:txBody>
      </p:sp>
      <p:sp>
        <p:nvSpPr>
          <p:cNvPr id="5" name="Textplatzhalter 4"/>
          <p:cNvSpPr>
            <a:spLocks noGrp="1"/>
          </p:cNvSpPr>
          <p:nvPr>
            <p:ph type="body" sz="quarter" idx="10"/>
          </p:nvPr>
        </p:nvSpPr>
        <p:spPr/>
        <p:txBody>
          <a:bodyPr/>
          <a:lstStyle/>
          <a:p>
            <a:r>
              <a:rPr lang="de-CH" b="1" dirty="0"/>
              <a:t>«Als ich eines Tages auf einer Beratungsreise in den Dörfern die </a:t>
            </a:r>
            <a:r>
              <a:rPr lang="de-CH" b="1" dirty="0" smtClean="0"/>
              <a:t>tägliche Plackerei </a:t>
            </a:r>
            <a:r>
              <a:rPr lang="de-CH" b="1" dirty="0"/>
              <a:t>dieser Damen auf dem Feld – ohne Hilfsmittel und in </a:t>
            </a:r>
            <a:r>
              <a:rPr lang="de-CH" b="1" dirty="0" smtClean="0"/>
              <a:t>voller Hitze </a:t>
            </a:r>
            <a:r>
              <a:rPr lang="de-CH" b="1" dirty="0"/>
              <a:t>– bewusst wahrnahm, da hat es Klick gemacht. Ich wusste, </a:t>
            </a:r>
            <a:r>
              <a:rPr lang="de-CH" b="1" dirty="0" smtClean="0"/>
              <a:t>dass ich </a:t>
            </a:r>
            <a:r>
              <a:rPr lang="de-CH" b="1" dirty="0"/>
              <a:t>etwas für diese Frauen tun muss.»</a:t>
            </a:r>
            <a:endParaRPr lang="de-CH" dirty="0"/>
          </a:p>
        </p:txBody>
      </p:sp>
      <p:sp>
        <p:nvSpPr>
          <p:cNvPr id="6" name="Textplatzhalter 5"/>
          <p:cNvSpPr>
            <a:spLocks noGrp="1"/>
          </p:cNvSpPr>
          <p:nvPr>
            <p:ph type="body" sz="quarter" idx="11"/>
          </p:nvPr>
        </p:nvSpPr>
        <p:spPr>
          <a:xfrm>
            <a:off x="526749" y="6109619"/>
            <a:ext cx="5206485" cy="1144587"/>
          </a:xfrm>
        </p:spPr>
        <p:txBody>
          <a:bodyPr/>
          <a:lstStyle/>
          <a:p>
            <a:r>
              <a:rPr lang="de-CH" dirty="0"/>
              <a:t>Francisca Diouf engagiert sich als Animatorin bei ALSE in der Region </a:t>
            </a:r>
            <a:r>
              <a:rPr lang="de-CH" dirty="0" err="1"/>
              <a:t>Casamance</a:t>
            </a:r>
            <a:r>
              <a:rPr lang="de-CH" dirty="0"/>
              <a:t> im </a:t>
            </a:r>
            <a:r>
              <a:rPr lang="de-CH" dirty="0" smtClean="0"/>
              <a:t>Senegal. Die Partnerorganisation </a:t>
            </a:r>
            <a:r>
              <a:rPr lang="de-CH" dirty="0"/>
              <a:t>arbeitet mit der Bevölkerung von 70 Dörfer n und Quartieren </a:t>
            </a:r>
            <a:r>
              <a:rPr lang="de-CH" dirty="0" smtClean="0"/>
              <a:t>zusammen, um </a:t>
            </a:r>
            <a:r>
              <a:rPr lang="de-CH" dirty="0"/>
              <a:t>den Nahrungsmangel vor der Ernte (</a:t>
            </a:r>
            <a:r>
              <a:rPr lang="de-CH" dirty="0" err="1"/>
              <a:t>Soudure</a:t>
            </a:r>
            <a:r>
              <a:rPr lang="de-CH" dirty="0"/>
              <a:t>) und die daraus resultierende </a:t>
            </a:r>
            <a:r>
              <a:rPr lang="de-CH" dirty="0" smtClean="0"/>
              <a:t>Verschuldung der </a:t>
            </a:r>
            <a:r>
              <a:rPr lang="de-CH" dirty="0"/>
              <a:t>Familien zu vermindern.</a:t>
            </a:r>
          </a:p>
        </p:txBody>
      </p:sp>
    </p:spTree>
    <p:extLst>
      <p:ext uri="{BB962C8B-B14F-4D97-AF65-F5344CB8AC3E}">
        <p14:creationId xmlns:p14="http://schemas.microsoft.com/office/powerpoint/2010/main" val="1411068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Gloria</a:t>
            </a:r>
            <a:r>
              <a:rPr lang="de-CH" dirty="0"/>
              <a:t> </a:t>
            </a:r>
            <a:r>
              <a:rPr lang="de-CH" dirty="0">
                <a:solidFill>
                  <a:srgbClr val="FF0000"/>
                </a:solidFill>
              </a:rPr>
              <a:t>Amparo Suárez</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50 Jahre | Kolumbien</a:t>
            </a:r>
          </a:p>
          <a:p>
            <a:r>
              <a:rPr lang="de-CH" dirty="0"/>
              <a:t>Gesetzliche Vertreterin der</a:t>
            </a:r>
          </a:p>
          <a:p>
            <a:r>
              <a:rPr lang="de-CH" dirty="0" err="1"/>
              <a:t>Organización</a:t>
            </a:r>
            <a:r>
              <a:rPr lang="de-CH" dirty="0"/>
              <a:t> </a:t>
            </a:r>
            <a:r>
              <a:rPr lang="de-CH" dirty="0" err="1"/>
              <a:t>Femenina</a:t>
            </a:r>
            <a:r>
              <a:rPr lang="de-CH" dirty="0"/>
              <a:t> </a:t>
            </a:r>
            <a:r>
              <a:rPr lang="de-CH" dirty="0" err="1"/>
              <a:t>Popular</a:t>
            </a:r>
            <a:endParaRPr lang="de-CH" dirty="0"/>
          </a:p>
        </p:txBody>
      </p:sp>
      <p:sp>
        <p:nvSpPr>
          <p:cNvPr id="5" name="Textplatzhalter 4"/>
          <p:cNvSpPr>
            <a:spLocks noGrp="1"/>
          </p:cNvSpPr>
          <p:nvPr>
            <p:ph type="body" sz="quarter" idx="10"/>
          </p:nvPr>
        </p:nvSpPr>
        <p:spPr/>
        <p:txBody>
          <a:bodyPr/>
          <a:lstStyle/>
          <a:p>
            <a:r>
              <a:rPr lang="de-CH" b="1" dirty="0"/>
              <a:t>«Für die Zukunft wünsche ich mir ein Land in Frieden, in dem </a:t>
            </a:r>
            <a:r>
              <a:rPr lang="de-CH" b="1" dirty="0" smtClean="0"/>
              <a:t>alle Menschen ein würdevolles </a:t>
            </a:r>
            <a:r>
              <a:rPr lang="de-CH" b="1" dirty="0"/>
              <a:t>Leben führen können.»</a:t>
            </a:r>
            <a:endParaRPr lang="de-CH" dirty="0"/>
          </a:p>
        </p:txBody>
      </p:sp>
      <p:sp>
        <p:nvSpPr>
          <p:cNvPr id="6" name="Textplatzhalter 5"/>
          <p:cNvSpPr>
            <a:spLocks noGrp="1"/>
          </p:cNvSpPr>
          <p:nvPr>
            <p:ph type="body" sz="quarter" idx="11"/>
          </p:nvPr>
        </p:nvSpPr>
        <p:spPr>
          <a:xfrm>
            <a:off x="526749" y="6109619"/>
            <a:ext cx="5206485" cy="1144587"/>
          </a:xfrm>
        </p:spPr>
        <p:txBody>
          <a:bodyPr/>
          <a:lstStyle/>
          <a:p>
            <a:r>
              <a:rPr lang="de-CH" dirty="0"/>
              <a:t>Gloria verteidigt seit 30 Jahren die Menschenrechte von Frauen. Sie arbeitet als </a:t>
            </a:r>
            <a:r>
              <a:rPr lang="de-CH" dirty="0" smtClean="0"/>
              <a:t>gesetzliche Vertreterin </a:t>
            </a:r>
            <a:r>
              <a:rPr lang="de-CH" dirty="0"/>
              <a:t>von Frauen und kämpft gegen Klassen- und Geschlechterunterschiede. Die </a:t>
            </a:r>
            <a:r>
              <a:rPr lang="de-CH" dirty="0" smtClean="0"/>
              <a:t>Stärkung der </a:t>
            </a:r>
            <a:r>
              <a:rPr lang="de-CH" dirty="0"/>
              <a:t>Rechte von Frauen ist die Grundlage für den Aufbau des Friedens im Land.</a:t>
            </a:r>
          </a:p>
        </p:txBody>
      </p:sp>
    </p:spTree>
    <p:extLst>
      <p:ext uri="{BB962C8B-B14F-4D97-AF65-F5344CB8AC3E}">
        <p14:creationId xmlns:p14="http://schemas.microsoft.com/office/powerpoint/2010/main" val="399671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Grace</a:t>
            </a:r>
            <a:r>
              <a:rPr lang="de-CH" dirty="0"/>
              <a:t> </a:t>
            </a:r>
            <a:r>
              <a:rPr lang="de-CH" dirty="0" err="1">
                <a:solidFill>
                  <a:srgbClr val="FF0000"/>
                </a:solidFill>
              </a:rPr>
              <a:t>Kathini</a:t>
            </a:r>
            <a:r>
              <a:rPr lang="de-CH" dirty="0">
                <a:solidFill>
                  <a:srgbClr val="FF0000"/>
                </a:solidFill>
              </a:rPr>
              <a:t> </a:t>
            </a:r>
            <a:r>
              <a:rPr lang="de-CH" dirty="0" err="1">
                <a:solidFill>
                  <a:srgbClr val="FF0000"/>
                </a:solidFill>
              </a:rPr>
              <a:t>Kavilu</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30 Jahre | </a:t>
            </a:r>
            <a:r>
              <a:rPr lang="de-CH" dirty="0" err="1"/>
              <a:t>Kenya</a:t>
            </a:r>
            <a:endParaRPr lang="de-CH" dirty="0"/>
          </a:p>
          <a:p>
            <a:r>
              <a:rPr lang="de-CH" dirty="0"/>
              <a:t>Küchenofen-Handwerkerin</a:t>
            </a:r>
          </a:p>
          <a:p>
            <a:r>
              <a:rPr lang="de-CH" dirty="0"/>
              <a:t>Katholische Diözese </a:t>
            </a:r>
            <a:r>
              <a:rPr lang="de-CH" dirty="0" err="1"/>
              <a:t>Kitui</a:t>
            </a:r>
            <a:r>
              <a:rPr lang="de-CH" dirty="0"/>
              <a:t> </a:t>
            </a:r>
            <a:r>
              <a:rPr lang="de-CH" dirty="0" smtClean="0"/>
              <a:t>– Caritas </a:t>
            </a:r>
            <a:r>
              <a:rPr lang="de-CH" dirty="0" err="1"/>
              <a:t>Kitui</a:t>
            </a:r>
            <a:endParaRPr lang="de-CH" dirty="0"/>
          </a:p>
        </p:txBody>
      </p:sp>
      <p:sp>
        <p:nvSpPr>
          <p:cNvPr id="5" name="Textplatzhalter 4"/>
          <p:cNvSpPr>
            <a:spLocks noGrp="1"/>
          </p:cNvSpPr>
          <p:nvPr>
            <p:ph type="body" sz="quarter" idx="10"/>
          </p:nvPr>
        </p:nvSpPr>
        <p:spPr/>
        <p:txBody>
          <a:bodyPr/>
          <a:lstStyle/>
          <a:p>
            <a:r>
              <a:rPr lang="de-CH" b="1" dirty="0"/>
              <a:t>«Meinen Mann zu verändern und eine glückliche Familie zu haben </a:t>
            </a:r>
            <a:r>
              <a:rPr lang="de-CH" b="1" dirty="0" smtClean="0"/>
              <a:t>– das </a:t>
            </a:r>
            <a:r>
              <a:rPr lang="de-CH" b="1" dirty="0"/>
              <a:t>motiviert mich für meine Arbeit.»</a:t>
            </a:r>
            <a:endParaRPr lang="de-CH" dirty="0"/>
          </a:p>
        </p:txBody>
      </p:sp>
      <p:sp>
        <p:nvSpPr>
          <p:cNvPr id="6" name="Textplatzhalter 5"/>
          <p:cNvSpPr>
            <a:spLocks noGrp="1"/>
          </p:cNvSpPr>
          <p:nvPr>
            <p:ph type="body" sz="quarter" idx="11"/>
          </p:nvPr>
        </p:nvSpPr>
        <p:spPr>
          <a:xfrm>
            <a:off x="526749" y="5821697"/>
            <a:ext cx="5206485" cy="1144587"/>
          </a:xfrm>
        </p:spPr>
        <p:txBody>
          <a:bodyPr/>
          <a:lstStyle/>
          <a:p>
            <a:r>
              <a:rPr lang="de-CH" dirty="0"/>
              <a:t>Grace engagiert sich im Küchenofenprojekt von Caritas </a:t>
            </a:r>
            <a:r>
              <a:rPr lang="de-CH" dirty="0" err="1"/>
              <a:t>Kitui</a:t>
            </a:r>
            <a:r>
              <a:rPr lang="de-CH" dirty="0"/>
              <a:t>. In den ländlichen Regionen von </a:t>
            </a:r>
            <a:r>
              <a:rPr lang="de-CH" dirty="0" err="1" smtClean="0"/>
              <a:t>Kitui</a:t>
            </a:r>
            <a:r>
              <a:rPr lang="de-CH" dirty="0" smtClean="0"/>
              <a:t> werden </a:t>
            </a:r>
            <a:r>
              <a:rPr lang="de-CH" dirty="0"/>
              <a:t>die Partnerorganisationen dabei unterstützt, energieeffiziente </a:t>
            </a:r>
            <a:r>
              <a:rPr lang="de-CH" dirty="0" err="1"/>
              <a:t>Kochöfen</a:t>
            </a:r>
            <a:r>
              <a:rPr lang="de-CH" dirty="0"/>
              <a:t> zu bauen, </a:t>
            </a:r>
            <a:r>
              <a:rPr lang="de-CH" dirty="0" smtClean="0"/>
              <a:t>sodass die </a:t>
            </a:r>
            <a:r>
              <a:rPr lang="de-CH" dirty="0"/>
              <a:t>Haushalte ihren Holzverbrauch um die Hälfte senken können. Denn das Kochen </a:t>
            </a:r>
            <a:r>
              <a:rPr lang="de-CH" dirty="0" smtClean="0"/>
              <a:t>auf offenem Feuer </a:t>
            </a:r>
            <a:r>
              <a:rPr lang="de-CH" dirty="0"/>
              <a:t>fordert viel Holz und ist gesundheitsschädigend. </a:t>
            </a:r>
            <a:r>
              <a:rPr lang="de-CH" dirty="0" smtClean="0"/>
              <a:t>Die lokale </a:t>
            </a:r>
            <a:r>
              <a:rPr lang="de-CH" dirty="0"/>
              <a:t>Verankerung des Projekts </a:t>
            </a:r>
            <a:r>
              <a:rPr lang="de-CH" dirty="0" smtClean="0"/>
              <a:t>erlaubt, dass </a:t>
            </a:r>
            <a:r>
              <a:rPr lang="de-CH" dirty="0"/>
              <a:t>die gesamte Bevölkerung, einschliesslich aller Religionen und Ethnien, vom Projekt profitiert.</a:t>
            </a:r>
          </a:p>
        </p:txBody>
      </p:sp>
    </p:spTree>
    <p:extLst>
      <p:ext uri="{BB962C8B-B14F-4D97-AF65-F5344CB8AC3E}">
        <p14:creationId xmlns:p14="http://schemas.microsoft.com/office/powerpoint/2010/main" val="660427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Ina</a:t>
            </a:r>
            <a:r>
              <a:rPr lang="de-CH" dirty="0"/>
              <a:t> </a:t>
            </a:r>
            <a:r>
              <a:rPr lang="de-CH" dirty="0" err="1">
                <a:solidFill>
                  <a:srgbClr val="FF0000"/>
                </a:solidFill>
              </a:rPr>
              <a:t>Praetorius</a:t>
            </a:r>
            <a:endParaRPr lang="de-CH" dirty="0">
              <a:solidFill>
                <a:srgbClr val="FF0000"/>
              </a:solidFill>
            </a:endParaRPr>
          </a:p>
        </p:txBody>
      </p:sp>
      <p:pic>
        <p:nvPicPr>
          <p:cNvPr id="7" name="Bildplatzhalter 6"/>
          <p:cNvPicPr>
            <a:picLocks noGrp="1" noChangeAspect="1"/>
          </p:cNvPicPr>
          <p:nvPr>
            <p:ph type="pic" idx="1"/>
          </p:nvPr>
        </p:nvPicPr>
        <p:blipFill>
          <a:blip r:embed="rId3"/>
          <a:srcRect l="723" r="723"/>
          <a:stretch>
            <a:fillRect/>
          </a:stretch>
        </p:blipFill>
        <p:spPr>
          <a:prstGeom prst="rect">
            <a:avLst/>
          </a:prstGeom>
        </p:spPr>
      </p:pic>
      <p:sp>
        <p:nvSpPr>
          <p:cNvPr id="4" name="Textplatzhalter 3"/>
          <p:cNvSpPr>
            <a:spLocks noGrp="1"/>
          </p:cNvSpPr>
          <p:nvPr>
            <p:ph type="body" sz="half" idx="2"/>
          </p:nvPr>
        </p:nvSpPr>
        <p:spPr/>
        <p:txBody>
          <a:bodyPr/>
          <a:lstStyle/>
          <a:p>
            <a:r>
              <a:rPr lang="de-CH" dirty="0"/>
              <a:t>62 Jahre | Schweiz</a:t>
            </a:r>
          </a:p>
          <a:p>
            <a:r>
              <a:rPr lang="de-CH" dirty="0"/>
              <a:t>Freie Hausfrau, Autorin und Referentin</a:t>
            </a:r>
          </a:p>
        </p:txBody>
      </p:sp>
      <p:sp>
        <p:nvSpPr>
          <p:cNvPr id="5" name="Textplatzhalter 4"/>
          <p:cNvSpPr>
            <a:spLocks noGrp="1"/>
          </p:cNvSpPr>
          <p:nvPr>
            <p:ph type="body" sz="quarter" idx="10"/>
          </p:nvPr>
        </p:nvSpPr>
        <p:spPr/>
        <p:txBody>
          <a:bodyPr/>
          <a:lstStyle/>
          <a:p>
            <a:r>
              <a:rPr lang="de-CH" b="1" dirty="0"/>
              <a:t>«Meine wichtigste Kraftquelle ist das </a:t>
            </a:r>
            <a:r>
              <a:rPr lang="de-CH" b="1" dirty="0" smtClean="0"/>
              <a:t>Schweigen. Und </a:t>
            </a:r>
            <a:r>
              <a:rPr lang="de-CH" b="1" dirty="0"/>
              <a:t>zwar täglich, in </a:t>
            </a:r>
            <a:r>
              <a:rPr lang="de-CH" b="1" dirty="0" smtClean="0"/>
              <a:t> regelmässiger </a:t>
            </a:r>
            <a:r>
              <a:rPr lang="de-CH" b="1" dirty="0"/>
              <a:t>Übung, seit vielen Jahren.»</a:t>
            </a:r>
            <a:endParaRPr lang="de-CH" dirty="0"/>
          </a:p>
        </p:txBody>
      </p:sp>
      <p:sp>
        <p:nvSpPr>
          <p:cNvPr id="6" name="Textplatzhalter 5"/>
          <p:cNvSpPr>
            <a:spLocks noGrp="1"/>
          </p:cNvSpPr>
          <p:nvPr>
            <p:ph type="body" sz="quarter" idx="11"/>
          </p:nvPr>
        </p:nvSpPr>
        <p:spPr>
          <a:xfrm>
            <a:off x="526749" y="5970463"/>
            <a:ext cx="5206485" cy="1144587"/>
          </a:xfrm>
        </p:spPr>
        <p:txBody>
          <a:bodyPr/>
          <a:lstStyle/>
          <a:p>
            <a:r>
              <a:rPr lang="de-CH" dirty="0"/>
              <a:t>Ina </a:t>
            </a:r>
            <a:r>
              <a:rPr lang="de-CH" dirty="0" err="1"/>
              <a:t>Praetorius</a:t>
            </a:r>
            <a:r>
              <a:rPr lang="de-CH" dirty="0"/>
              <a:t> ist Theologin und Sozialethikerin, Mitbegründerin des Vereins Wirtschaft ist </a:t>
            </a:r>
            <a:r>
              <a:rPr lang="de-CH" dirty="0" smtClean="0"/>
              <a:t>Care und </a:t>
            </a:r>
            <a:r>
              <a:rPr lang="de-CH" dirty="0"/>
              <a:t>Mitglied der Frauensynode. In ihrer Doktorarbeit hat sie nachgewiesen, dass </a:t>
            </a:r>
            <a:r>
              <a:rPr lang="de-CH" dirty="0" smtClean="0"/>
              <a:t>Theologen bis </a:t>
            </a:r>
            <a:r>
              <a:rPr lang="de-CH" dirty="0"/>
              <a:t>in die 1980er-Jahre nur «Mann» meinten, wenn sie «Mensch» sagten. Die Arbeit ist </a:t>
            </a:r>
            <a:r>
              <a:rPr lang="de-CH" dirty="0" smtClean="0"/>
              <a:t>mittlerweile ein </a:t>
            </a:r>
            <a:r>
              <a:rPr lang="de-CH" dirty="0"/>
              <a:t>Standardwerk, an dem kein vernünftiger Mensch mehr vorbeikommt.</a:t>
            </a:r>
          </a:p>
        </p:txBody>
      </p:sp>
    </p:spTree>
    <p:extLst>
      <p:ext uri="{BB962C8B-B14F-4D97-AF65-F5344CB8AC3E}">
        <p14:creationId xmlns:p14="http://schemas.microsoft.com/office/powerpoint/2010/main" val="425221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solidFill>
                  <a:schemeClr val="accent6">
                    <a:lumMod val="75000"/>
                  </a:schemeClr>
                </a:solidFill>
              </a:rPr>
              <a:t>Alimata</a:t>
            </a:r>
            <a:r>
              <a:rPr lang="de-CH" dirty="0" smtClean="0"/>
              <a:t> </a:t>
            </a:r>
            <a:r>
              <a:rPr lang="de-CH" dirty="0" err="1" smtClean="0">
                <a:solidFill>
                  <a:srgbClr val="FF0000"/>
                </a:solidFill>
              </a:rPr>
              <a:t>Traoré</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45 Jahre | Mali</a:t>
            </a:r>
          </a:p>
          <a:p>
            <a:r>
              <a:rPr lang="fr-FR" dirty="0" err="1"/>
              <a:t>Präsidentin</a:t>
            </a:r>
            <a:r>
              <a:rPr lang="fr-FR" dirty="0"/>
              <a:t> | Convergence des Femmes Rurales</a:t>
            </a:r>
          </a:p>
          <a:p>
            <a:r>
              <a:rPr lang="fr-FR" dirty="0"/>
              <a:t>pour la Souveraineté Alimentaire (COFERSA)</a:t>
            </a:r>
            <a:endParaRPr lang="de-CH" dirty="0"/>
          </a:p>
        </p:txBody>
      </p:sp>
      <p:sp>
        <p:nvSpPr>
          <p:cNvPr id="5" name="Textplatzhalter 4"/>
          <p:cNvSpPr>
            <a:spLocks noGrp="1"/>
          </p:cNvSpPr>
          <p:nvPr>
            <p:ph type="body" sz="quarter" idx="10"/>
          </p:nvPr>
        </p:nvSpPr>
        <p:spPr/>
        <p:txBody>
          <a:bodyPr/>
          <a:lstStyle/>
          <a:p>
            <a:r>
              <a:rPr lang="de-CH" b="1" dirty="0"/>
              <a:t>«Wenn du realisierst, was in der Welt </a:t>
            </a:r>
            <a:r>
              <a:rPr lang="de-CH" b="1" dirty="0" smtClean="0"/>
              <a:t>alles passiert, fühlst </a:t>
            </a:r>
            <a:r>
              <a:rPr lang="de-CH" b="1" dirty="0"/>
              <a:t>du dich verpflichtet, dich zu engagieren.»</a:t>
            </a:r>
            <a:endParaRPr lang="de-CH" dirty="0"/>
          </a:p>
        </p:txBody>
      </p:sp>
      <p:sp>
        <p:nvSpPr>
          <p:cNvPr id="6" name="Textplatzhalter 5"/>
          <p:cNvSpPr>
            <a:spLocks noGrp="1"/>
          </p:cNvSpPr>
          <p:nvPr>
            <p:ph type="body" sz="quarter" idx="11"/>
          </p:nvPr>
        </p:nvSpPr>
        <p:spPr>
          <a:xfrm>
            <a:off x="526749" y="6042151"/>
            <a:ext cx="5206485" cy="1144587"/>
          </a:xfrm>
        </p:spPr>
        <p:txBody>
          <a:bodyPr/>
          <a:lstStyle/>
          <a:p>
            <a:r>
              <a:rPr lang="de-CH" dirty="0" err="1"/>
              <a:t>Alimata</a:t>
            </a:r>
            <a:r>
              <a:rPr lang="de-CH" dirty="0"/>
              <a:t> Traore ist Autodidaktin. Durch ihre Arbeit bei hauptsächlich </a:t>
            </a:r>
            <a:r>
              <a:rPr lang="de-CH" dirty="0" smtClean="0"/>
              <a:t>bäuerlichen Organisationen wurde </a:t>
            </a:r>
            <a:r>
              <a:rPr lang="de-CH" dirty="0"/>
              <a:t>sie sich der Herausforderungen der heutigen Welt </a:t>
            </a:r>
            <a:r>
              <a:rPr lang="de-CH" dirty="0" smtClean="0"/>
              <a:t>bewusst. Insbesondere </a:t>
            </a:r>
            <a:r>
              <a:rPr lang="de-CH" dirty="0"/>
              <a:t>stossend </a:t>
            </a:r>
            <a:r>
              <a:rPr lang="de-CH" dirty="0" smtClean="0"/>
              <a:t>findet sie </a:t>
            </a:r>
            <a:r>
              <a:rPr lang="de-CH" dirty="0"/>
              <a:t>die Marginalisierung von Frauen und ihre mangelnde Beteiligung an Entscheidungsprozessen.</a:t>
            </a:r>
          </a:p>
        </p:txBody>
      </p:sp>
    </p:spTree>
    <p:extLst>
      <p:ext uri="{BB962C8B-B14F-4D97-AF65-F5344CB8AC3E}">
        <p14:creationId xmlns:p14="http://schemas.microsoft.com/office/powerpoint/2010/main" val="2422075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Juana</a:t>
            </a:r>
            <a:r>
              <a:rPr lang="de-CH" dirty="0"/>
              <a:t> </a:t>
            </a:r>
            <a:r>
              <a:rPr lang="de-CH" dirty="0">
                <a:solidFill>
                  <a:srgbClr val="FF0000"/>
                </a:solidFill>
              </a:rPr>
              <a:t>Vasquez </a:t>
            </a:r>
            <a:r>
              <a:rPr lang="de-CH" dirty="0" err="1">
                <a:solidFill>
                  <a:srgbClr val="FF0000"/>
                </a:solidFill>
              </a:rPr>
              <a:t>Arcon</a:t>
            </a:r>
            <a:endParaRPr lang="de-CH" dirty="0">
              <a:solidFill>
                <a:srgbClr val="FF0000"/>
              </a:solidFill>
            </a:endParaRPr>
          </a:p>
        </p:txBody>
      </p:sp>
      <p:pic>
        <p:nvPicPr>
          <p:cNvPr id="9" name="Bildplatzhalter 8"/>
          <p:cNvPicPr>
            <a:picLocks noGrp="1" noChangeAspect="1"/>
          </p:cNvPicPr>
          <p:nvPr>
            <p:ph type="pic" idx="1"/>
          </p:nvPr>
        </p:nvPicPr>
        <p:blipFill>
          <a:blip r:embed="rId3"/>
          <a:srcRect/>
          <a:stretch>
            <a:fillRect/>
          </a:stretch>
        </p:blipFill>
        <p:spPr>
          <a:prstGeom prst="rect">
            <a:avLst/>
          </a:prstGeom>
        </p:spPr>
      </p:pic>
      <p:sp>
        <p:nvSpPr>
          <p:cNvPr id="4" name="Textplatzhalter 3"/>
          <p:cNvSpPr>
            <a:spLocks noGrp="1"/>
          </p:cNvSpPr>
          <p:nvPr>
            <p:ph type="body" sz="half" idx="2"/>
          </p:nvPr>
        </p:nvSpPr>
        <p:spPr/>
        <p:txBody>
          <a:bodyPr/>
          <a:lstStyle/>
          <a:p>
            <a:r>
              <a:rPr lang="de-CH" dirty="0"/>
              <a:t>72 Jahre | Guatemala</a:t>
            </a:r>
          </a:p>
          <a:p>
            <a:r>
              <a:rPr lang="de-CH" dirty="0"/>
              <a:t>Regionale Koordinatorin </a:t>
            </a:r>
            <a:r>
              <a:rPr lang="de-CH" dirty="0" smtClean="0"/>
              <a:t>und spirituelle </a:t>
            </a:r>
            <a:r>
              <a:rPr lang="de-CH" dirty="0"/>
              <a:t>Autoritätsperson</a:t>
            </a:r>
          </a:p>
          <a:p>
            <a:r>
              <a:rPr lang="es-ES" dirty="0"/>
              <a:t>Asociación Maya para el Buen </a:t>
            </a:r>
            <a:r>
              <a:rPr lang="es-ES" dirty="0" smtClean="0"/>
              <a:t>Vivir </a:t>
            </a:r>
            <a:r>
              <a:rPr lang="de-CH" dirty="0" err="1" smtClean="0"/>
              <a:t>Komon</a:t>
            </a:r>
            <a:r>
              <a:rPr lang="de-CH" dirty="0" smtClean="0"/>
              <a:t> </a:t>
            </a:r>
            <a:r>
              <a:rPr lang="de-CH" dirty="0" err="1"/>
              <a:t>Ajqʼijabʼ</a:t>
            </a:r>
            <a:endParaRPr lang="de-CH" dirty="0"/>
          </a:p>
        </p:txBody>
      </p:sp>
      <p:sp>
        <p:nvSpPr>
          <p:cNvPr id="5" name="Textplatzhalter 4"/>
          <p:cNvSpPr>
            <a:spLocks noGrp="1"/>
          </p:cNvSpPr>
          <p:nvPr>
            <p:ph type="body" sz="quarter" idx="10"/>
          </p:nvPr>
        </p:nvSpPr>
        <p:spPr/>
        <p:txBody>
          <a:bodyPr/>
          <a:lstStyle/>
          <a:p>
            <a:r>
              <a:rPr lang="de-CH" b="1" dirty="0"/>
              <a:t>«Ich wünsche den kommenden Generationen, dass sie sich </a:t>
            </a:r>
            <a:r>
              <a:rPr lang="de-CH" b="1" dirty="0" smtClean="0"/>
              <a:t>bewusst darüber sind</a:t>
            </a:r>
            <a:r>
              <a:rPr lang="de-CH" b="1" dirty="0"/>
              <a:t>, wie sie das Leben verteidigen können, dass sie alle </a:t>
            </a:r>
            <a:r>
              <a:rPr lang="de-CH" b="1" dirty="0" smtClean="0"/>
              <a:t>Lebewesen als </a:t>
            </a:r>
            <a:r>
              <a:rPr lang="de-CH" b="1" dirty="0"/>
              <a:t>Teil der Natur verstehen – auch die Menschen. Ich </a:t>
            </a:r>
            <a:r>
              <a:rPr lang="de-CH" b="1" dirty="0" smtClean="0"/>
              <a:t>wünsche ihnen </a:t>
            </a:r>
            <a:r>
              <a:rPr lang="de-CH" b="1" dirty="0"/>
              <a:t>die Wiederherstellung der Harmonie, des </a:t>
            </a:r>
            <a:r>
              <a:rPr lang="de-CH" b="1" dirty="0" smtClean="0"/>
              <a:t> Friedens </a:t>
            </a:r>
            <a:r>
              <a:rPr lang="de-CH" b="1" dirty="0"/>
              <a:t>und des </a:t>
            </a:r>
            <a:r>
              <a:rPr lang="de-CH" b="1" dirty="0" smtClean="0"/>
              <a:t>Gleichgewichts im </a:t>
            </a:r>
            <a:r>
              <a:rPr lang="de-CH" b="1" dirty="0"/>
              <a:t>Leben mit der Natur.»</a:t>
            </a:r>
            <a:endParaRPr lang="de-CH" dirty="0"/>
          </a:p>
        </p:txBody>
      </p:sp>
      <p:sp>
        <p:nvSpPr>
          <p:cNvPr id="6" name="Textplatzhalter 5"/>
          <p:cNvSpPr>
            <a:spLocks noGrp="1"/>
          </p:cNvSpPr>
          <p:nvPr>
            <p:ph type="body" sz="quarter" idx="11"/>
          </p:nvPr>
        </p:nvSpPr>
        <p:spPr>
          <a:xfrm>
            <a:off x="526749" y="5970463"/>
            <a:ext cx="5206485" cy="1144587"/>
          </a:xfrm>
        </p:spPr>
        <p:txBody>
          <a:bodyPr/>
          <a:lstStyle/>
          <a:p>
            <a:r>
              <a:rPr lang="de-CH" dirty="0"/>
              <a:t>Juana Vasquez </a:t>
            </a:r>
            <a:r>
              <a:rPr lang="de-CH" dirty="0" err="1"/>
              <a:t>Arcon</a:t>
            </a:r>
            <a:r>
              <a:rPr lang="de-CH" dirty="0"/>
              <a:t> engagiert sich nicht nur als regionale Koordinatorin von </a:t>
            </a:r>
            <a:r>
              <a:rPr lang="de-CH" dirty="0" err="1"/>
              <a:t>Komon</a:t>
            </a:r>
            <a:r>
              <a:rPr lang="de-CH" dirty="0"/>
              <a:t> </a:t>
            </a:r>
            <a:r>
              <a:rPr lang="de-CH" dirty="0" err="1"/>
              <a:t>Ajqʼijabʼ</a:t>
            </a:r>
            <a:r>
              <a:rPr lang="de-CH" dirty="0"/>
              <a:t>, sie </a:t>
            </a:r>
            <a:r>
              <a:rPr lang="de-CH" dirty="0" smtClean="0"/>
              <a:t>ist auch </a:t>
            </a:r>
            <a:r>
              <a:rPr lang="de-CH" dirty="0"/>
              <a:t>als «</a:t>
            </a:r>
            <a:r>
              <a:rPr lang="de-CH" dirty="0" err="1"/>
              <a:t>Ajqʼij</a:t>
            </a:r>
            <a:r>
              <a:rPr lang="de-CH" dirty="0"/>
              <a:t>» tätig. Diese spirituellen Autoritäts- und </a:t>
            </a:r>
            <a:r>
              <a:rPr lang="de-CH" dirty="0" smtClean="0"/>
              <a:t>Führungs-personen </a:t>
            </a:r>
            <a:r>
              <a:rPr lang="de-CH" dirty="0"/>
              <a:t>leiten das </a:t>
            </a:r>
            <a:r>
              <a:rPr lang="de-CH" dirty="0" smtClean="0"/>
              <a:t>gesellschaftliche Leben </a:t>
            </a:r>
            <a:r>
              <a:rPr lang="de-CH" dirty="0"/>
              <a:t>der Maya in sämtlichen kulturellen und spirituellen Aspekten. Alle Aktivitäten des </a:t>
            </a:r>
            <a:r>
              <a:rPr lang="de-CH" dirty="0" err="1" smtClean="0"/>
              <a:t>Komon</a:t>
            </a:r>
            <a:r>
              <a:rPr lang="de-CH" dirty="0" smtClean="0"/>
              <a:t> </a:t>
            </a:r>
            <a:r>
              <a:rPr lang="de-CH" dirty="0" err="1" smtClean="0"/>
              <a:t>Ajqʼijabʼ</a:t>
            </a:r>
            <a:r>
              <a:rPr lang="de-CH" dirty="0" smtClean="0"/>
              <a:t> </a:t>
            </a:r>
            <a:r>
              <a:rPr lang="de-CH" dirty="0"/>
              <a:t>gründen in der Kosmologie der Maya und stellen das </a:t>
            </a:r>
            <a:r>
              <a:rPr lang="de-CH" dirty="0" smtClean="0"/>
              <a:t>Prinzip </a:t>
            </a:r>
            <a:r>
              <a:rPr lang="de-CH" dirty="0"/>
              <a:t>des «</a:t>
            </a:r>
            <a:r>
              <a:rPr lang="de-CH" dirty="0" err="1"/>
              <a:t>Buen</a:t>
            </a:r>
            <a:r>
              <a:rPr lang="de-CH" dirty="0"/>
              <a:t> </a:t>
            </a:r>
            <a:r>
              <a:rPr lang="de-CH" dirty="0" err="1"/>
              <a:t>Vivir</a:t>
            </a:r>
            <a:r>
              <a:rPr lang="de-CH" dirty="0"/>
              <a:t>» ins Zentrum.</a:t>
            </a:r>
          </a:p>
        </p:txBody>
      </p:sp>
    </p:spTree>
    <p:extLst>
      <p:ext uri="{BB962C8B-B14F-4D97-AF65-F5344CB8AC3E}">
        <p14:creationId xmlns:p14="http://schemas.microsoft.com/office/powerpoint/2010/main" val="4163604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Juliette</a:t>
            </a:r>
            <a:r>
              <a:rPr lang="de-CH" dirty="0"/>
              <a:t> </a:t>
            </a:r>
            <a:r>
              <a:rPr lang="de-CH" dirty="0">
                <a:solidFill>
                  <a:srgbClr val="FF0000"/>
                </a:solidFill>
              </a:rPr>
              <a:t>Li</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40 Jahre | China und Niederlande</a:t>
            </a:r>
          </a:p>
          <a:p>
            <a:r>
              <a:rPr lang="de-CH" dirty="0"/>
              <a:t>Verantwortliche für die Überprüfung der Fabriken</a:t>
            </a:r>
          </a:p>
          <a:p>
            <a:r>
              <a:rPr lang="de-CH" dirty="0"/>
              <a:t>in den Produktionsländern | Fair </a:t>
            </a:r>
            <a:r>
              <a:rPr lang="de-CH" dirty="0" err="1"/>
              <a:t>Wear</a:t>
            </a:r>
            <a:r>
              <a:rPr lang="de-CH" dirty="0"/>
              <a:t> </a:t>
            </a:r>
            <a:r>
              <a:rPr lang="de-CH" dirty="0" err="1"/>
              <a:t>Foundation</a:t>
            </a:r>
            <a:endParaRPr lang="de-CH" dirty="0"/>
          </a:p>
        </p:txBody>
      </p:sp>
      <p:sp>
        <p:nvSpPr>
          <p:cNvPr id="5" name="Textplatzhalter 4"/>
          <p:cNvSpPr>
            <a:spLocks noGrp="1"/>
          </p:cNvSpPr>
          <p:nvPr>
            <p:ph type="body" sz="quarter" idx="10"/>
          </p:nvPr>
        </p:nvSpPr>
        <p:spPr/>
        <p:txBody>
          <a:bodyPr/>
          <a:lstStyle/>
          <a:p>
            <a:r>
              <a:rPr lang="de-CH" b="1" dirty="0"/>
              <a:t>«Wir alle können die Welt verändern und sollten nicht darauf </a:t>
            </a:r>
            <a:r>
              <a:rPr lang="de-CH" b="1" dirty="0" smtClean="0"/>
              <a:t>warten, dass </a:t>
            </a:r>
            <a:r>
              <a:rPr lang="de-CH" b="1" dirty="0"/>
              <a:t>jemand kommt, um uns zu retten.»</a:t>
            </a:r>
            <a:endParaRPr lang="de-CH" dirty="0"/>
          </a:p>
        </p:txBody>
      </p:sp>
      <p:sp>
        <p:nvSpPr>
          <p:cNvPr id="6" name="Textplatzhalter 5"/>
          <p:cNvSpPr>
            <a:spLocks noGrp="1"/>
          </p:cNvSpPr>
          <p:nvPr>
            <p:ph type="body" sz="quarter" idx="11"/>
          </p:nvPr>
        </p:nvSpPr>
        <p:spPr>
          <a:xfrm>
            <a:off x="526749" y="6109619"/>
            <a:ext cx="5206485" cy="1144587"/>
          </a:xfrm>
        </p:spPr>
        <p:txBody>
          <a:bodyPr/>
          <a:lstStyle/>
          <a:p>
            <a:r>
              <a:rPr lang="de-CH" dirty="0"/>
              <a:t>Juliette Li arbeitet bei der Fair </a:t>
            </a:r>
            <a:r>
              <a:rPr lang="de-CH" dirty="0" err="1"/>
              <a:t>Wear</a:t>
            </a:r>
            <a:r>
              <a:rPr lang="de-CH" dirty="0"/>
              <a:t> </a:t>
            </a:r>
            <a:r>
              <a:rPr lang="de-CH" dirty="0" err="1"/>
              <a:t>Foundation</a:t>
            </a:r>
            <a:r>
              <a:rPr lang="de-CH" dirty="0"/>
              <a:t>. Diese setzt sich für faire </a:t>
            </a:r>
            <a:r>
              <a:rPr lang="de-CH" dirty="0" smtClean="0"/>
              <a:t>Arbeitsbedingungen in </a:t>
            </a:r>
            <a:r>
              <a:rPr lang="de-CH" dirty="0"/>
              <a:t>der Textilindustrie ein, welche weltweit zu über 75 Prozent Frauen beschäftigt. Juliette </a:t>
            </a:r>
            <a:r>
              <a:rPr lang="de-CH" dirty="0" smtClean="0"/>
              <a:t>Li kontrolliert</a:t>
            </a:r>
            <a:r>
              <a:rPr lang="de-CH" dirty="0"/>
              <a:t>, ob die Richtlinien für faire Arbeitsbedingungen in den Produktionsländern </a:t>
            </a:r>
            <a:r>
              <a:rPr lang="de-CH" dirty="0" smtClean="0"/>
              <a:t>eingehalten werden</a:t>
            </a:r>
            <a:r>
              <a:rPr lang="de-CH" dirty="0"/>
              <a:t>.</a:t>
            </a:r>
          </a:p>
        </p:txBody>
      </p:sp>
    </p:spTree>
    <p:extLst>
      <p:ext uri="{BB962C8B-B14F-4D97-AF65-F5344CB8AC3E}">
        <p14:creationId xmlns:p14="http://schemas.microsoft.com/office/powerpoint/2010/main" val="712670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Kaliamma</a:t>
            </a:r>
            <a:endParaRPr lang="de-CH" dirty="0">
              <a:solidFill>
                <a:schemeClr val="accent6">
                  <a:lumMod val="75000"/>
                </a:schemeClr>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33 Jahre | Indien</a:t>
            </a:r>
          </a:p>
          <a:p>
            <a:r>
              <a:rPr lang="de-CH" dirty="0"/>
              <a:t>Animatorin und Gemeindeleiterin</a:t>
            </a:r>
          </a:p>
          <a:p>
            <a:r>
              <a:rPr lang="de-CH" dirty="0"/>
              <a:t>Rural Development </a:t>
            </a:r>
            <a:r>
              <a:rPr lang="de-CH" dirty="0" smtClean="0"/>
              <a:t>Society (RDS</a:t>
            </a:r>
            <a:r>
              <a:rPr lang="de-CH" dirty="0"/>
              <a:t>)</a:t>
            </a:r>
          </a:p>
        </p:txBody>
      </p:sp>
      <p:sp>
        <p:nvSpPr>
          <p:cNvPr id="5" name="Textplatzhalter 4"/>
          <p:cNvSpPr>
            <a:spLocks noGrp="1"/>
          </p:cNvSpPr>
          <p:nvPr>
            <p:ph type="body" sz="quarter" idx="10"/>
          </p:nvPr>
        </p:nvSpPr>
        <p:spPr/>
        <p:txBody>
          <a:bodyPr/>
          <a:lstStyle/>
          <a:p>
            <a:r>
              <a:rPr lang="de-CH" b="1" dirty="0"/>
              <a:t>«Ich wünsche mir, dass in Zukunft kein Mädchen mehr </a:t>
            </a:r>
            <a:r>
              <a:rPr lang="de-CH" b="1" dirty="0" smtClean="0"/>
              <a:t>gezwungen sein </a:t>
            </a:r>
            <a:r>
              <a:rPr lang="de-CH" b="1" dirty="0"/>
              <a:t>wird, in diesen Spinnereien unter solch gefährlichen und </a:t>
            </a:r>
            <a:r>
              <a:rPr lang="de-CH" b="1" dirty="0" smtClean="0"/>
              <a:t>sklavenähnlichen </a:t>
            </a:r>
            <a:r>
              <a:rPr lang="de-CH" b="1" dirty="0"/>
              <a:t>Bedingungen </a:t>
            </a:r>
            <a:r>
              <a:rPr lang="de-CH" b="1" dirty="0" smtClean="0"/>
              <a:t>zu arbeiten</a:t>
            </a:r>
            <a:r>
              <a:rPr lang="de-CH" b="1" dirty="0"/>
              <a:t>.»</a:t>
            </a:r>
            <a:endParaRPr lang="de-CH" dirty="0"/>
          </a:p>
        </p:txBody>
      </p:sp>
      <p:sp>
        <p:nvSpPr>
          <p:cNvPr id="6" name="Textplatzhalter 5"/>
          <p:cNvSpPr>
            <a:spLocks noGrp="1"/>
          </p:cNvSpPr>
          <p:nvPr>
            <p:ph type="body" sz="quarter" idx="11"/>
          </p:nvPr>
        </p:nvSpPr>
        <p:spPr>
          <a:xfrm>
            <a:off x="527050" y="5676172"/>
            <a:ext cx="5206485" cy="1144587"/>
          </a:xfrm>
        </p:spPr>
        <p:txBody>
          <a:bodyPr/>
          <a:lstStyle/>
          <a:p>
            <a:r>
              <a:rPr lang="de-CH" dirty="0" err="1"/>
              <a:t>Kaliamma</a:t>
            </a:r>
            <a:r>
              <a:rPr lang="de-CH" dirty="0"/>
              <a:t> engagiert sich bei RDS. Die Organisation arbeitet in 40 </a:t>
            </a:r>
            <a:r>
              <a:rPr lang="de-CH" dirty="0" smtClean="0"/>
              <a:t>Dörfern </a:t>
            </a:r>
            <a:r>
              <a:rPr lang="de-CH" dirty="0"/>
              <a:t>im Gebiet der </a:t>
            </a:r>
            <a:r>
              <a:rPr lang="de-CH" dirty="0" smtClean="0"/>
              <a:t>indischen Baumwollindustrie </a:t>
            </a:r>
            <a:r>
              <a:rPr lang="de-CH" dirty="0"/>
              <a:t>im Tamil </a:t>
            </a:r>
            <a:r>
              <a:rPr lang="de-CH" dirty="0" err="1"/>
              <a:t>Nadu</a:t>
            </a:r>
            <a:r>
              <a:rPr lang="de-CH" dirty="0"/>
              <a:t>. Dort verdienen die landlosen </a:t>
            </a:r>
            <a:r>
              <a:rPr lang="de-CH" dirty="0" err="1"/>
              <a:t>Dalits</a:t>
            </a:r>
            <a:r>
              <a:rPr lang="de-CH" dirty="0"/>
              <a:t> ihren Lebensunterhalt </a:t>
            </a:r>
            <a:r>
              <a:rPr lang="de-CH" dirty="0" smtClean="0"/>
              <a:t>oft als </a:t>
            </a:r>
            <a:r>
              <a:rPr lang="de-CH" dirty="0"/>
              <a:t>Arbeiter/innen auf den </a:t>
            </a:r>
            <a:r>
              <a:rPr lang="de-CH" dirty="0" smtClean="0"/>
              <a:t>Feldern </a:t>
            </a:r>
            <a:r>
              <a:rPr lang="de-CH" dirty="0"/>
              <a:t>von Grossgrundbesitzern. Die Löhne </a:t>
            </a:r>
            <a:r>
              <a:rPr lang="de-CH" dirty="0" smtClean="0"/>
              <a:t>reichen </a:t>
            </a:r>
            <a:r>
              <a:rPr lang="de-CH" dirty="0"/>
              <a:t>kaum zum </a:t>
            </a:r>
            <a:r>
              <a:rPr lang="de-CH" dirty="0" smtClean="0"/>
              <a:t>Überleben, sodass </a:t>
            </a:r>
            <a:r>
              <a:rPr lang="de-CH" dirty="0"/>
              <a:t>sie externe Kredite aufnehmen müssen und in Schuldknechtschaft geraten. </a:t>
            </a:r>
            <a:r>
              <a:rPr lang="de-CH" dirty="0" smtClean="0"/>
              <a:t>Durch Ersparniskassen </a:t>
            </a:r>
            <a:r>
              <a:rPr lang="de-CH" dirty="0"/>
              <a:t>und Reisbanken des Projekts werden die </a:t>
            </a:r>
            <a:r>
              <a:rPr lang="de-CH" dirty="0" err="1"/>
              <a:t>Dalits</a:t>
            </a:r>
            <a:r>
              <a:rPr lang="de-CH" dirty="0"/>
              <a:t> vor Versklavung geschützt </a:t>
            </a:r>
            <a:r>
              <a:rPr lang="de-CH" dirty="0" smtClean="0"/>
              <a:t>und die </a:t>
            </a:r>
            <a:r>
              <a:rPr lang="de-CH" dirty="0"/>
              <a:t>Familien sind nicht länger gezwungen, </a:t>
            </a:r>
            <a:r>
              <a:rPr lang="de-CH" dirty="0" smtClean="0"/>
              <a:t>ihre </a:t>
            </a:r>
            <a:r>
              <a:rPr lang="de-CH" dirty="0"/>
              <a:t>Töchter zum Abzahlen der Schulden in </a:t>
            </a:r>
            <a:r>
              <a:rPr lang="de-CH" dirty="0" smtClean="0"/>
              <a:t>die Spinnereien zu </a:t>
            </a:r>
            <a:r>
              <a:rPr lang="de-CH" dirty="0"/>
              <a:t>schicken.</a:t>
            </a:r>
          </a:p>
        </p:txBody>
      </p:sp>
    </p:spTree>
    <p:extLst>
      <p:ext uri="{BB962C8B-B14F-4D97-AF65-F5344CB8AC3E}">
        <p14:creationId xmlns:p14="http://schemas.microsoft.com/office/powerpoint/2010/main" val="3475150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Khalisah</a:t>
            </a:r>
            <a:r>
              <a:rPr lang="de-CH" dirty="0"/>
              <a:t> </a:t>
            </a:r>
            <a:r>
              <a:rPr lang="de-CH" dirty="0">
                <a:solidFill>
                  <a:srgbClr val="FF0000"/>
                </a:solidFill>
              </a:rPr>
              <a:t>Khalid</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40 Jahre | Indonesien</a:t>
            </a:r>
          </a:p>
          <a:p>
            <a:r>
              <a:rPr lang="de-CH" dirty="0"/>
              <a:t>Kampagnenleiterin | </a:t>
            </a:r>
            <a:r>
              <a:rPr lang="de-CH" dirty="0" err="1"/>
              <a:t>Walhi</a:t>
            </a:r>
            <a:endParaRPr lang="de-CH" dirty="0"/>
          </a:p>
        </p:txBody>
      </p:sp>
      <p:sp>
        <p:nvSpPr>
          <p:cNvPr id="5" name="Textplatzhalter 4"/>
          <p:cNvSpPr>
            <a:spLocks noGrp="1"/>
          </p:cNvSpPr>
          <p:nvPr>
            <p:ph type="body" sz="quarter" idx="10"/>
          </p:nvPr>
        </p:nvSpPr>
        <p:spPr/>
        <p:txBody>
          <a:bodyPr/>
          <a:lstStyle/>
          <a:p>
            <a:r>
              <a:rPr lang="de-CH" b="1" dirty="0"/>
              <a:t>«Jeder Mensch – egal wo er lebt, wie alt er ist und was sein </a:t>
            </a:r>
            <a:r>
              <a:rPr lang="de-CH" b="1" dirty="0" smtClean="0"/>
              <a:t>Hintergrund ist </a:t>
            </a:r>
            <a:r>
              <a:rPr lang="de-CH" b="1" dirty="0"/>
              <a:t>– hat die </a:t>
            </a:r>
            <a:r>
              <a:rPr lang="de-CH" b="1" dirty="0" smtClean="0"/>
              <a:t> gleichen </a:t>
            </a:r>
            <a:r>
              <a:rPr lang="de-CH" b="1" dirty="0"/>
              <a:t>Rechte. Diese Rechte müssen wir verteidigen.»</a:t>
            </a:r>
            <a:endParaRPr lang="de-CH" dirty="0"/>
          </a:p>
        </p:txBody>
      </p:sp>
      <p:sp>
        <p:nvSpPr>
          <p:cNvPr id="6" name="Textplatzhalter 5"/>
          <p:cNvSpPr>
            <a:spLocks noGrp="1"/>
          </p:cNvSpPr>
          <p:nvPr>
            <p:ph type="body" sz="quarter" idx="11"/>
          </p:nvPr>
        </p:nvSpPr>
        <p:spPr/>
        <p:txBody>
          <a:bodyPr/>
          <a:lstStyle/>
          <a:p>
            <a:r>
              <a:rPr lang="de-CH" dirty="0" err="1"/>
              <a:t>Khalisah</a:t>
            </a:r>
            <a:r>
              <a:rPr lang="de-CH" dirty="0"/>
              <a:t> Khalid ist Muslimin und kam als Studentin der Religionswissenschaften in Kontakt </a:t>
            </a:r>
            <a:r>
              <a:rPr lang="de-CH" dirty="0" smtClean="0"/>
              <a:t>mit Umwelt- </a:t>
            </a:r>
            <a:r>
              <a:rPr lang="de-CH" dirty="0"/>
              <a:t>und Menschrechtsbewegungen. Da begann ihr Engagement bei der </a:t>
            </a:r>
            <a:r>
              <a:rPr lang="de-CH" dirty="0" smtClean="0"/>
              <a:t>Organisation </a:t>
            </a:r>
            <a:r>
              <a:rPr lang="de-CH" dirty="0" err="1" smtClean="0"/>
              <a:t>Walhi</a:t>
            </a:r>
            <a:r>
              <a:rPr lang="de-CH" dirty="0"/>
              <a:t>. Zuerst als Freiwillige, nach Abschluss des Studiums als Angestellte. Nach </a:t>
            </a:r>
            <a:r>
              <a:rPr lang="de-CH" dirty="0" smtClean="0"/>
              <a:t>dem Tsunami 2004 </a:t>
            </a:r>
            <a:r>
              <a:rPr lang="de-CH" dirty="0"/>
              <a:t>war sie Leiterin von </a:t>
            </a:r>
            <a:r>
              <a:rPr lang="de-CH" dirty="0" err="1"/>
              <a:t>Walhi</a:t>
            </a:r>
            <a:r>
              <a:rPr lang="de-CH" dirty="0"/>
              <a:t> Nordsumatra, jetzt ist sie die nationale Kampagnenleiterin.</a:t>
            </a:r>
          </a:p>
        </p:txBody>
      </p:sp>
    </p:spTree>
    <p:extLst>
      <p:ext uri="{BB962C8B-B14F-4D97-AF65-F5344CB8AC3E}">
        <p14:creationId xmlns:p14="http://schemas.microsoft.com/office/powerpoint/2010/main" val="1988565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Lavinia</a:t>
            </a:r>
            <a:r>
              <a:rPr lang="de-CH" dirty="0"/>
              <a:t> </a:t>
            </a:r>
            <a:r>
              <a:rPr lang="de-CH" dirty="0">
                <a:solidFill>
                  <a:srgbClr val="FF0000"/>
                </a:solidFill>
              </a:rPr>
              <a:t>Sommaruga </a:t>
            </a:r>
            <a:r>
              <a:rPr lang="de-CH" dirty="0" err="1">
                <a:solidFill>
                  <a:srgbClr val="FF0000"/>
                </a:solidFill>
              </a:rPr>
              <a:t>Bodeo</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60 Jahre | Schweiz</a:t>
            </a:r>
          </a:p>
          <a:p>
            <a:r>
              <a:rPr lang="de-CH" dirty="0" smtClean="0"/>
              <a:t>Koordinatorin Entwicklungspolitik Alliance </a:t>
            </a:r>
            <a:r>
              <a:rPr lang="de-CH" dirty="0"/>
              <a:t>Sud</a:t>
            </a:r>
          </a:p>
        </p:txBody>
      </p:sp>
      <p:sp>
        <p:nvSpPr>
          <p:cNvPr id="5" name="Textplatzhalter 4"/>
          <p:cNvSpPr>
            <a:spLocks noGrp="1"/>
          </p:cNvSpPr>
          <p:nvPr>
            <p:ph type="body" sz="quarter" idx="10"/>
          </p:nvPr>
        </p:nvSpPr>
        <p:spPr/>
        <p:txBody>
          <a:bodyPr/>
          <a:lstStyle/>
          <a:p>
            <a:r>
              <a:rPr lang="de-CH" b="1" dirty="0"/>
              <a:t>«Verantwortung und gemeinsame Teilhabe mit </a:t>
            </a:r>
            <a:r>
              <a:rPr lang="de-CH" b="1" dirty="0" smtClean="0"/>
              <a:t>unterschiedlichen Allianzen</a:t>
            </a:r>
            <a:r>
              <a:rPr lang="de-CH" b="1" dirty="0"/>
              <a:t>, soziale Gerechtigkeit erreichen, einen Samen setzen, </a:t>
            </a:r>
            <a:r>
              <a:rPr lang="de-CH" b="1" dirty="0" smtClean="0"/>
              <a:t>der starke </a:t>
            </a:r>
            <a:r>
              <a:rPr lang="de-CH" b="1" dirty="0"/>
              <a:t>Wurzeln zieht, damit die Wahrheit den Weg ans Licht findet.»</a:t>
            </a:r>
            <a:endParaRPr lang="de-CH" dirty="0"/>
          </a:p>
        </p:txBody>
      </p:sp>
      <p:sp>
        <p:nvSpPr>
          <p:cNvPr id="6" name="Textplatzhalter 5"/>
          <p:cNvSpPr>
            <a:spLocks noGrp="1"/>
          </p:cNvSpPr>
          <p:nvPr>
            <p:ph type="body" sz="quarter" idx="11"/>
          </p:nvPr>
        </p:nvSpPr>
        <p:spPr>
          <a:xfrm>
            <a:off x="526749" y="5946400"/>
            <a:ext cx="5206485" cy="1144587"/>
          </a:xfrm>
        </p:spPr>
        <p:txBody>
          <a:bodyPr/>
          <a:lstStyle/>
          <a:p>
            <a:r>
              <a:rPr lang="de-CH" dirty="0"/>
              <a:t>Lavinia Sommaruga ist in verschiedenen europäischen Städten aufgewachsen. Eine Reisende </a:t>
            </a:r>
            <a:r>
              <a:rPr lang="de-CH" dirty="0" smtClean="0"/>
              <a:t>und Suchende</a:t>
            </a:r>
            <a:r>
              <a:rPr lang="de-CH" dirty="0"/>
              <a:t>, die eine Leidenschaft für zufällige Begegnungen mit Menschen und Situationen </a:t>
            </a:r>
            <a:r>
              <a:rPr lang="de-CH" dirty="0" smtClean="0"/>
              <a:t>entwickelt hat</a:t>
            </a:r>
            <a:r>
              <a:rPr lang="de-CH" dirty="0"/>
              <a:t>. Die humanistische Erziehung hat sie dazu geführt, sich für die Schwachen </a:t>
            </a:r>
            <a:r>
              <a:rPr lang="de-CH" dirty="0" smtClean="0"/>
              <a:t>einzusetzen und </a:t>
            </a:r>
            <a:r>
              <a:rPr lang="de-CH" dirty="0"/>
              <a:t>gegen Ungerechtigkeit zu kämpfen. Sie ist Koordinatorin für Entwicklungspolitik bei </a:t>
            </a:r>
            <a:r>
              <a:rPr lang="de-CH" dirty="0" smtClean="0"/>
              <a:t>Alliance Sud</a:t>
            </a:r>
            <a:r>
              <a:rPr lang="de-CH" dirty="0"/>
              <a:t>.</a:t>
            </a:r>
          </a:p>
        </p:txBody>
      </p:sp>
    </p:spTree>
    <p:extLst>
      <p:ext uri="{BB962C8B-B14F-4D97-AF65-F5344CB8AC3E}">
        <p14:creationId xmlns:p14="http://schemas.microsoft.com/office/powerpoint/2010/main" val="1017734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Leila</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54 Jahre | Libanon</a:t>
            </a:r>
          </a:p>
          <a:p>
            <a:r>
              <a:rPr lang="de-CH" dirty="0"/>
              <a:t>Direktorin | </a:t>
            </a:r>
            <a:r>
              <a:rPr lang="de-CH" dirty="0" err="1"/>
              <a:t>Najdeh</a:t>
            </a:r>
            <a:endParaRPr lang="de-CH" dirty="0"/>
          </a:p>
        </p:txBody>
      </p:sp>
      <p:sp>
        <p:nvSpPr>
          <p:cNvPr id="5" name="Textplatzhalter 4"/>
          <p:cNvSpPr>
            <a:spLocks noGrp="1"/>
          </p:cNvSpPr>
          <p:nvPr>
            <p:ph type="body" sz="quarter" idx="10"/>
          </p:nvPr>
        </p:nvSpPr>
        <p:spPr/>
        <p:txBody>
          <a:bodyPr/>
          <a:lstStyle/>
          <a:p>
            <a:r>
              <a:rPr lang="de-CH" b="1" dirty="0"/>
              <a:t>«Menschen werden immer noch wegen ihres Geschlechts </a:t>
            </a:r>
            <a:r>
              <a:rPr lang="de-CH" b="1" dirty="0" smtClean="0"/>
              <a:t>diskriminiert, weil </a:t>
            </a:r>
            <a:r>
              <a:rPr lang="de-CH" b="1" dirty="0"/>
              <a:t>sie staatenlos sind oder einer anderen ethnischen Gruppe</a:t>
            </a:r>
          </a:p>
          <a:p>
            <a:r>
              <a:rPr lang="de-CH" b="1" dirty="0"/>
              <a:t>angehören</a:t>
            </a:r>
            <a:r>
              <a:rPr lang="de-CH" b="1" dirty="0" smtClean="0"/>
              <a:t>.»</a:t>
            </a:r>
            <a:endParaRPr lang="de-CH" dirty="0"/>
          </a:p>
        </p:txBody>
      </p:sp>
      <p:sp>
        <p:nvSpPr>
          <p:cNvPr id="6" name="Textplatzhalter 5"/>
          <p:cNvSpPr>
            <a:spLocks noGrp="1"/>
          </p:cNvSpPr>
          <p:nvPr>
            <p:ph type="body" sz="quarter" idx="11"/>
          </p:nvPr>
        </p:nvSpPr>
        <p:spPr>
          <a:xfrm>
            <a:off x="526749" y="6379537"/>
            <a:ext cx="5206485" cy="1144587"/>
          </a:xfrm>
        </p:spPr>
        <p:txBody>
          <a:bodyPr/>
          <a:lstStyle/>
          <a:p>
            <a:r>
              <a:rPr lang="de-CH"/>
              <a:t>Leila ist Direktorin der Organisation </a:t>
            </a:r>
            <a:r>
              <a:rPr lang="de-CH" dirty="0" err="1"/>
              <a:t>Najdeh</a:t>
            </a:r>
            <a:r>
              <a:rPr lang="de-CH" dirty="0"/>
              <a:t> im Libanon. Sie hat einen Bachelor </a:t>
            </a:r>
            <a:r>
              <a:rPr lang="de-CH" dirty="0" err="1"/>
              <a:t>of</a:t>
            </a:r>
            <a:r>
              <a:rPr lang="de-CH" dirty="0"/>
              <a:t> Arts in </a:t>
            </a:r>
            <a:r>
              <a:rPr lang="de-CH" dirty="0" smtClean="0"/>
              <a:t>Psychologie und </a:t>
            </a:r>
            <a:r>
              <a:rPr lang="de-CH" dirty="0"/>
              <a:t>Philosophie.</a:t>
            </a:r>
          </a:p>
        </p:txBody>
      </p:sp>
    </p:spTree>
    <p:extLst>
      <p:ext uri="{BB962C8B-B14F-4D97-AF65-F5344CB8AC3E}">
        <p14:creationId xmlns:p14="http://schemas.microsoft.com/office/powerpoint/2010/main" val="3553603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Leticia</a:t>
            </a:r>
            <a:r>
              <a:rPr lang="de-CH" dirty="0"/>
              <a:t> </a:t>
            </a:r>
            <a:r>
              <a:rPr lang="de-CH" dirty="0" err="1">
                <a:solidFill>
                  <a:srgbClr val="FF0000"/>
                </a:solidFill>
              </a:rPr>
              <a:t>Elvia</a:t>
            </a:r>
            <a:endParaRPr lang="de-CH" dirty="0">
              <a:solidFill>
                <a:srgbClr val="FF0000"/>
              </a:solidFill>
            </a:endParaRPr>
          </a:p>
        </p:txBody>
      </p:sp>
      <p:sp>
        <p:nvSpPr>
          <p:cNvPr id="4" name="Textplatzhalter 3"/>
          <p:cNvSpPr>
            <a:spLocks noGrp="1"/>
          </p:cNvSpPr>
          <p:nvPr>
            <p:ph type="body" sz="half" idx="2"/>
          </p:nvPr>
        </p:nvSpPr>
        <p:spPr/>
        <p:txBody>
          <a:bodyPr/>
          <a:lstStyle/>
          <a:p>
            <a:r>
              <a:rPr lang="de-CH" dirty="0"/>
              <a:t>27 Jahre | Guatemala</a:t>
            </a:r>
          </a:p>
          <a:p>
            <a:r>
              <a:rPr lang="de-CH" dirty="0"/>
              <a:t>Animatorin und Sozialarbeiterin bei </a:t>
            </a:r>
            <a:r>
              <a:rPr lang="de-CH" dirty="0" err="1"/>
              <a:t>Asociación</a:t>
            </a:r>
            <a:endParaRPr lang="de-CH" dirty="0"/>
          </a:p>
          <a:p>
            <a:r>
              <a:rPr lang="es-ES" dirty="0"/>
              <a:t>Maya </a:t>
            </a:r>
            <a:r>
              <a:rPr lang="es-ES" dirty="0" err="1"/>
              <a:t>Mam</a:t>
            </a:r>
            <a:r>
              <a:rPr lang="es-ES" dirty="0"/>
              <a:t> de Investigación y Desarrollo (AMMID)</a:t>
            </a:r>
            <a:endParaRPr lang="de-CH" dirty="0"/>
          </a:p>
        </p:txBody>
      </p:sp>
      <p:sp>
        <p:nvSpPr>
          <p:cNvPr id="5" name="Textplatzhalter 4"/>
          <p:cNvSpPr>
            <a:spLocks noGrp="1"/>
          </p:cNvSpPr>
          <p:nvPr>
            <p:ph type="body" sz="quarter" idx="10"/>
          </p:nvPr>
        </p:nvSpPr>
        <p:spPr/>
        <p:txBody>
          <a:bodyPr/>
          <a:lstStyle/>
          <a:p>
            <a:r>
              <a:rPr lang="de-CH" b="1" dirty="0"/>
              <a:t>«Der Glaube an den Schöpfer und Gestalter gibt mir Vertrauen, </a:t>
            </a:r>
            <a:r>
              <a:rPr lang="de-CH" b="1" dirty="0" smtClean="0"/>
              <a:t>dass jede </a:t>
            </a:r>
            <a:r>
              <a:rPr lang="de-CH" b="1" dirty="0"/>
              <a:t>noch so kleine positive Handlung, die ich vollziehe, einen </a:t>
            </a:r>
            <a:r>
              <a:rPr lang="de-CH" b="1" dirty="0" smtClean="0"/>
              <a:t>Einfluss auf </a:t>
            </a:r>
            <a:r>
              <a:rPr lang="de-CH" b="1" dirty="0"/>
              <a:t>das Leben eines anderen Menschen hat. Das motiviert mich.»</a:t>
            </a:r>
            <a:endParaRPr lang="de-CH" dirty="0"/>
          </a:p>
        </p:txBody>
      </p:sp>
      <p:sp>
        <p:nvSpPr>
          <p:cNvPr id="6" name="Textplatzhalter 5"/>
          <p:cNvSpPr>
            <a:spLocks noGrp="1"/>
          </p:cNvSpPr>
          <p:nvPr>
            <p:ph type="body" sz="quarter" idx="11"/>
          </p:nvPr>
        </p:nvSpPr>
        <p:spPr>
          <a:xfrm>
            <a:off x="526749" y="5676172"/>
            <a:ext cx="5206485" cy="1144587"/>
          </a:xfrm>
        </p:spPr>
        <p:txBody>
          <a:bodyPr/>
          <a:lstStyle/>
          <a:p>
            <a:r>
              <a:rPr lang="de-CH" dirty="0"/>
              <a:t>Leticia </a:t>
            </a:r>
            <a:r>
              <a:rPr lang="de-CH" dirty="0" err="1"/>
              <a:t>Elvia</a:t>
            </a:r>
            <a:r>
              <a:rPr lang="de-CH" dirty="0"/>
              <a:t> engagiert sich bei AMMID. Die Basisorganisation im Departement San </a:t>
            </a:r>
            <a:r>
              <a:rPr lang="de-CH" dirty="0" smtClean="0"/>
              <a:t>Marcos fördert die </a:t>
            </a:r>
            <a:r>
              <a:rPr lang="de-CH" dirty="0"/>
              <a:t>sozioökonomische und kulturelle Entwicklung der Maya </a:t>
            </a:r>
            <a:r>
              <a:rPr lang="de-CH" dirty="0" err="1"/>
              <a:t>Mam</a:t>
            </a:r>
            <a:r>
              <a:rPr lang="de-CH" dirty="0"/>
              <a:t>. Diese ethnische </a:t>
            </a:r>
            <a:r>
              <a:rPr lang="de-CH" dirty="0" smtClean="0"/>
              <a:t>Gruppe lebt in </a:t>
            </a:r>
            <a:r>
              <a:rPr lang="de-CH" dirty="0"/>
              <a:t>grosser Armut. Zusätzlich wird ihr Lebensraum durch die Aktivitäten von </a:t>
            </a:r>
            <a:r>
              <a:rPr lang="de-CH" dirty="0" smtClean="0"/>
              <a:t>Bergbaufirmen bedroht. Animatorinnen </a:t>
            </a:r>
            <a:r>
              <a:rPr lang="de-CH" dirty="0"/>
              <a:t>wie Leticia setzen alles daran, die lokalen Gemeinschaften so zu stärken, </a:t>
            </a:r>
            <a:r>
              <a:rPr lang="de-CH" dirty="0" smtClean="0"/>
              <a:t>dass sie </a:t>
            </a:r>
            <a:r>
              <a:rPr lang="de-CH" dirty="0"/>
              <a:t>ihre Entwicklung eigenständig planen und </a:t>
            </a:r>
            <a:r>
              <a:rPr lang="de-CH" dirty="0" smtClean="0"/>
              <a:t>ihre </a:t>
            </a:r>
            <a:r>
              <a:rPr lang="de-CH" dirty="0"/>
              <a:t>Rechte selbst einfordern können. Gefördert </a:t>
            </a:r>
            <a:r>
              <a:rPr lang="de-CH" dirty="0" smtClean="0"/>
              <a:t>werden besonders </a:t>
            </a:r>
            <a:r>
              <a:rPr lang="de-CH" dirty="0"/>
              <a:t>weibliche Führungspersonen. Dies liegt Leticia besonders am Herzen.</a:t>
            </a:r>
          </a:p>
        </p:txBody>
      </p:sp>
      <p:pic>
        <p:nvPicPr>
          <p:cNvPr id="9" name="Bildplatzhalter 8"/>
          <p:cNvPicPr>
            <a:picLocks noGrp="1" noChangeAspect="1"/>
          </p:cNvPicPr>
          <p:nvPr>
            <p:ph type="pic" idx="1"/>
          </p:nvPr>
        </p:nvPicPr>
        <p:blipFill>
          <a:blip r:embed="rId3"/>
          <a:srcRect/>
          <a:stretch>
            <a:fillRect/>
          </a:stretch>
        </p:blipFill>
        <p:spPr>
          <a:prstGeom prst="rect">
            <a:avLst/>
          </a:prstGeom>
        </p:spPr>
      </p:pic>
    </p:spTree>
    <p:extLst>
      <p:ext uri="{BB962C8B-B14F-4D97-AF65-F5344CB8AC3E}">
        <p14:creationId xmlns:p14="http://schemas.microsoft.com/office/powerpoint/2010/main" val="712149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Lucie</a:t>
            </a:r>
            <a:r>
              <a:rPr lang="de-CH" dirty="0"/>
              <a:t> </a:t>
            </a:r>
            <a:r>
              <a:rPr lang="de-CH" dirty="0" err="1">
                <a:solidFill>
                  <a:srgbClr val="FF0000"/>
                </a:solidFill>
              </a:rPr>
              <a:t>Sawadogo</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46 Jahre | Burkina Faso</a:t>
            </a:r>
          </a:p>
          <a:p>
            <a:r>
              <a:rPr lang="de-CH" dirty="0"/>
              <a:t>Alphabetisierungsfachfrau | </a:t>
            </a:r>
            <a:r>
              <a:rPr lang="de-CH" dirty="0" err="1"/>
              <a:t>Association</a:t>
            </a:r>
            <a:r>
              <a:rPr lang="de-CH" dirty="0"/>
              <a:t> </a:t>
            </a:r>
            <a:r>
              <a:rPr lang="de-CH" dirty="0" smtClean="0"/>
              <a:t>Neeb </a:t>
            </a:r>
            <a:r>
              <a:rPr lang="de-CH" dirty="0" err="1" smtClean="0"/>
              <a:t>Nooma</a:t>
            </a:r>
            <a:endParaRPr lang="de-CH" dirty="0"/>
          </a:p>
          <a:p>
            <a:r>
              <a:rPr lang="fr-FR" dirty="0"/>
              <a:t>pour un Développement Intégré (ANDI)</a:t>
            </a:r>
            <a:endParaRPr lang="de-CH" dirty="0"/>
          </a:p>
        </p:txBody>
      </p:sp>
      <p:sp>
        <p:nvSpPr>
          <p:cNvPr id="5" name="Textplatzhalter 4"/>
          <p:cNvSpPr>
            <a:spLocks noGrp="1"/>
          </p:cNvSpPr>
          <p:nvPr>
            <p:ph type="body" sz="quarter" idx="10"/>
          </p:nvPr>
        </p:nvSpPr>
        <p:spPr/>
        <p:txBody>
          <a:bodyPr/>
          <a:lstStyle/>
          <a:p>
            <a:r>
              <a:rPr lang="de-CH" b="1" dirty="0"/>
              <a:t>«Heutzutage wird es immer schwieriger, Unabhängigkeit </a:t>
            </a:r>
            <a:r>
              <a:rPr lang="de-CH" b="1" dirty="0" smtClean="0"/>
              <a:t>anzustreben oder </a:t>
            </a:r>
            <a:r>
              <a:rPr lang="de-CH" b="1" dirty="0"/>
              <a:t>sich zu entwickeln, ohne lesen und schreiben zu können. Ich </a:t>
            </a:r>
            <a:r>
              <a:rPr lang="de-CH" b="1" dirty="0" smtClean="0"/>
              <a:t>wünsche mir</a:t>
            </a:r>
            <a:r>
              <a:rPr lang="de-CH" b="1" dirty="0"/>
              <a:t>, dass Frauen den gleichen Zugang zu Bildung haben wie </a:t>
            </a:r>
            <a:r>
              <a:rPr lang="de-CH" b="1" dirty="0" smtClean="0"/>
              <a:t> Männer</a:t>
            </a:r>
            <a:r>
              <a:rPr lang="de-CH" b="1" dirty="0"/>
              <a:t>.»</a:t>
            </a:r>
            <a:endParaRPr lang="de-CH" dirty="0"/>
          </a:p>
        </p:txBody>
      </p:sp>
      <p:sp>
        <p:nvSpPr>
          <p:cNvPr id="6" name="Textplatzhalter 5"/>
          <p:cNvSpPr>
            <a:spLocks noGrp="1"/>
          </p:cNvSpPr>
          <p:nvPr>
            <p:ph type="body" sz="quarter" idx="11"/>
          </p:nvPr>
        </p:nvSpPr>
        <p:spPr>
          <a:xfrm>
            <a:off x="527050" y="5676172"/>
            <a:ext cx="5206485" cy="1144587"/>
          </a:xfrm>
        </p:spPr>
        <p:txBody>
          <a:bodyPr/>
          <a:lstStyle/>
          <a:p>
            <a:r>
              <a:rPr lang="de-CH" dirty="0"/>
              <a:t>Lucie ist verheiratet und Mutter von fünf Kindern. Geboren wurde sie 1972 im Dorf </a:t>
            </a:r>
            <a:r>
              <a:rPr lang="de-CH" dirty="0" err="1"/>
              <a:t>Touka</a:t>
            </a:r>
            <a:r>
              <a:rPr lang="de-CH" dirty="0"/>
              <a:t>. </a:t>
            </a:r>
            <a:r>
              <a:rPr lang="de-CH" dirty="0" smtClean="0"/>
              <a:t>Nach Abschluss </a:t>
            </a:r>
            <a:r>
              <a:rPr lang="de-CH" dirty="0"/>
              <a:t>der Primarschule besuchte sie eine Alphabetisierungsausbildung und schloss </a:t>
            </a:r>
            <a:r>
              <a:rPr lang="de-CH" dirty="0" smtClean="0"/>
              <a:t>diese mit </a:t>
            </a:r>
            <a:r>
              <a:rPr lang="de-CH" dirty="0"/>
              <a:t>Diplom ab. 1993 zog sie zu ihrem Mann nach </a:t>
            </a:r>
            <a:r>
              <a:rPr lang="de-CH" dirty="0" err="1"/>
              <a:t>Foulou</a:t>
            </a:r>
            <a:r>
              <a:rPr lang="de-CH" dirty="0"/>
              <a:t> und sie schlossen sich gemeinsam </a:t>
            </a:r>
            <a:r>
              <a:rPr lang="de-CH" dirty="0" smtClean="0"/>
              <a:t>der Dorfgruppe </a:t>
            </a:r>
            <a:r>
              <a:rPr lang="de-CH" dirty="0"/>
              <a:t>an. 2006 konnte sich diese der </a:t>
            </a:r>
            <a:r>
              <a:rPr lang="de-CH" dirty="0" err="1"/>
              <a:t>Soutong</a:t>
            </a:r>
            <a:r>
              <a:rPr lang="de-CH" dirty="0"/>
              <a:t> </a:t>
            </a:r>
            <a:r>
              <a:rPr lang="de-CH" dirty="0" err="1"/>
              <a:t>Nooma</a:t>
            </a:r>
            <a:r>
              <a:rPr lang="de-CH" dirty="0"/>
              <a:t> </a:t>
            </a:r>
            <a:r>
              <a:rPr lang="de-CH" dirty="0" err="1"/>
              <a:t>Association</a:t>
            </a:r>
            <a:r>
              <a:rPr lang="de-CH" dirty="0"/>
              <a:t> [heute ANDI], </a:t>
            </a:r>
            <a:r>
              <a:rPr lang="de-CH" dirty="0" smtClean="0"/>
              <a:t>einer </a:t>
            </a:r>
            <a:r>
              <a:rPr lang="de-CH" i="1" dirty="0" smtClean="0"/>
              <a:t>Fastenopfer</a:t>
            </a:r>
            <a:r>
              <a:rPr lang="de-CH" dirty="0" smtClean="0"/>
              <a:t>-Partnerorganisation</a:t>
            </a:r>
            <a:r>
              <a:rPr lang="de-CH" dirty="0"/>
              <a:t>, angliedern. Im Rahmen des Projekts MUFEDE konnten </a:t>
            </a:r>
            <a:r>
              <a:rPr lang="de-CH" dirty="0" smtClean="0"/>
              <a:t>solidarische Aktivitäten </a:t>
            </a:r>
            <a:r>
              <a:rPr lang="de-CH" dirty="0"/>
              <a:t>wie der Aufbau einer Getreidebank oder ein Alphabetisierungsprojekt </a:t>
            </a:r>
            <a:r>
              <a:rPr lang="de-CH" dirty="0" smtClean="0"/>
              <a:t>für Frauen </a:t>
            </a:r>
            <a:r>
              <a:rPr lang="de-CH" dirty="0"/>
              <a:t>initiiert werden.</a:t>
            </a:r>
          </a:p>
        </p:txBody>
      </p:sp>
    </p:spTree>
    <p:extLst>
      <p:ext uri="{BB962C8B-B14F-4D97-AF65-F5344CB8AC3E}">
        <p14:creationId xmlns:p14="http://schemas.microsoft.com/office/powerpoint/2010/main" val="3017913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Malliga</a:t>
            </a:r>
            <a:endParaRPr lang="de-CH" dirty="0">
              <a:solidFill>
                <a:schemeClr val="accent6">
                  <a:lumMod val="75000"/>
                </a:schemeClr>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32 Jahre | Indien</a:t>
            </a:r>
          </a:p>
          <a:p>
            <a:r>
              <a:rPr lang="de-CH" dirty="0"/>
              <a:t>Gemeindeleiterin | </a:t>
            </a:r>
            <a:r>
              <a:rPr lang="de-CH" dirty="0" err="1"/>
              <a:t>Social</a:t>
            </a:r>
            <a:r>
              <a:rPr lang="de-CH" dirty="0"/>
              <a:t> Education </a:t>
            </a:r>
            <a:r>
              <a:rPr lang="de-CH" dirty="0" err="1"/>
              <a:t>and</a:t>
            </a:r>
            <a:endParaRPr lang="de-CH" dirty="0"/>
          </a:p>
          <a:p>
            <a:r>
              <a:rPr lang="de-CH" dirty="0" err="1"/>
              <a:t>Economic</a:t>
            </a:r>
            <a:r>
              <a:rPr lang="de-CH" dirty="0"/>
              <a:t> Development Society (SEEDS)</a:t>
            </a:r>
          </a:p>
        </p:txBody>
      </p:sp>
      <p:sp>
        <p:nvSpPr>
          <p:cNvPr id="5" name="Textplatzhalter 4"/>
          <p:cNvSpPr>
            <a:spLocks noGrp="1"/>
          </p:cNvSpPr>
          <p:nvPr>
            <p:ph type="body" sz="quarter" idx="10"/>
          </p:nvPr>
        </p:nvSpPr>
        <p:spPr/>
        <p:txBody>
          <a:bodyPr/>
          <a:lstStyle/>
          <a:p>
            <a:r>
              <a:rPr lang="de-CH" b="1" dirty="0"/>
              <a:t>«Mein Wunsch wäre, dass wir nie wieder unser Waldgebiet </a:t>
            </a:r>
            <a:r>
              <a:rPr lang="de-CH" b="1" dirty="0" smtClean="0"/>
              <a:t>verlieren würden </a:t>
            </a:r>
            <a:r>
              <a:rPr lang="de-CH" b="1" dirty="0"/>
              <a:t>und nie mehr in den Zustand der </a:t>
            </a:r>
            <a:r>
              <a:rPr lang="de-CH" b="1" dirty="0" smtClean="0"/>
              <a:t>Sklaverei zurückkehren müssen.»</a:t>
            </a:r>
            <a:endParaRPr lang="de-CH" dirty="0"/>
          </a:p>
        </p:txBody>
      </p:sp>
      <p:sp>
        <p:nvSpPr>
          <p:cNvPr id="6" name="Textplatzhalter 5"/>
          <p:cNvSpPr>
            <a:spLocks noGrp="1"/>
          </p:cNvSpPr>
          <p:nvPr>
            <p:ph type="body" sz="quarter" idx="11"/>
          </p:nvPr>
        </p:nvSpPr>
        <p:spPr>
          <a:xfrm>
            <a:off x="526749" y="5676172"/>
            <a:ext cx="5206485" cy="1144587"/>
          </a:xfrm>
        </p:spPr>
        <p:txBody>
          <a:bodyPr/>
          <a:lstStyle/>
          <a:p>
            <a:r>
              <a:rPr lang="de-CH" dirty="0" err="1"/>
              <a:t>Malliga</a:t>
            </a:r>
            <a:r>
              <a:rPr lang="de-CH" dirty="0"/>
              <a:t> ist die Leiterin einer </a:t>
            </a:r>
            <a:r>
              <a:rPr lang="de-CH" dirty="0" err="1"/>
              <a:t>Adivasi</a:t>
            </a:r>
            <a:r>
              <a:rPr lang="de-CH" dirty="0"/>
              <a:t>-Gemeinde im hügeligen Gebiet von Tamil </a:t>
            </a:r>
            <a:r>
              <a:rPr lang="de-CH" dirty="0" err="1"/>
              <a:t>Nadu</a:t>
            </a:r>
            <a:r>
              <a:rPr lang="de-CH" dirty="0"/>
              <a:t>. Die </a:t>
            </a:r>
            <a:r>
              <a:rPr lang="de-CH" dirty="0" smtClean="0"/>
              <a:t>indigene Gemeinschaft </a:t>
            </a:r>
            <a:r>
              <a:rPr lang="de-CH" dirty="0"/>
              <a:t>wurde vor langer Zeit von </a:t>
            </a:r>
            <a:r>
              <a:rPr lang="de-CH" dirty="0" smtClean="0"/>
              <a:t>Grossgrundbesitzern </a:t>
            </a:r>
            <a:r>
              <a:rPr lang="de-CH" dirty="0"/>
              <a:t>aus ihrer Heimat – dem Wald </a:t>
            </a:r>
            <a:r>
              <a:rPr lang="de-CH" dirty="0" smtClean="0"/>
              <a:t>– vertrieben und </a:t>
            </a:r>
            <a:r>
              <a:rPr lang="de-CH" dirty="0"/>
              <a:t>dadurch gezwungen, in Schuldknechtschaft ums Überleben zu kämpfen. </a:t>
            </a:r>
            <a:r>
              <a:rPr lang="de-CH" dirty="0" err="1" smtClean="0"/>
              <a:t>Mallinga</a:t>
            </a:r>
            <a:r>
              <a:rPr lang="de-CH" dirty="0" smtClean="0"/>
              <a:t> hat </a:t>
            </a:r>
            <a:r>
              <a:rPr lang="de-CH" dirty="0"/>
              <a:t>ihre Gemeinde darin begleitet, eine Getreidebank einzuführen, sodass sie sich </a:t>
            </a:r>
            <a:r>
              <a:rPr lang="de-CH" dirty="0" smtClean="0"/>
              <a:t>selbst aus den sklavenartigen </a:t>
            </a:r>
            <a:r>
              <a:rPr lang="de-CH" dirty="0"/>
              <a:t>Verhältnissen befreien konnte. Zudem konnten die </a:t>
            </a:r>
            <a:r>
              <a:rPr lang="de-CH" dirty="0" err="1"/>
              <a:t>Adivasi</a:t>
            </a:r>
            <a:r>
              <a:rPr lang="de-CH" dirty="0"/>
              <a:t> </a:t>
            </a:r>
            <a:r>
              <a:rPr lang="de-CH" dirty="0" smtClean="0"/>
              <a:t>durch </a:t>
            </a:r>
            <a:r>
              <a:rPr lang="de-CH" dirty="0"/>
              <a:t>das Projekt </a:t>
            </a:r>
            <a:r>
              <a:rPr lang="de-CH" dirty="0" smtClean="0"/>
              <a:t>den Zugang </a:t>
            </a:r>
            <a:r>
              <a:rPr lang="de-CH" dirty="0"/>
              <a:t>und die nachhaltige Nutzung des </a:t>
            </a:r>
            <a:r>
              <a:rPr lang="de-CH" dirty="0" smtClean="0"/>
              <a:t>Waldgebietes </a:t>
            </a:r>
            <a:r>
              <a:rPr lang="de-CH" dirty="0"/>
              <a:t>ihrer Ahn/innen langfristig </a:t>
            </a:r>
            <a:r>
              <a:rPr lang="de-CH" dirty="0" smtClean="0"/>
              <a:t>sichern</a:t>
            </a:r>
            <a:r>
              <a:rPr lang="de-CH" dirty="0"/>
              <a:t>.</a:t>
            </a:r>
          </a:p>
        </p:txBody>
      </p:sp>
    </p:spTree>
    <p:extLst>
      <p:ext uri="{BB962C8B-B14F-4D97-AF65-F5344CB8AC3E}">
        <p14:creationId xmlns:p14="http://schemas.microsoft.com/office/powerpoint/2010/main" val="118869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Mamitiana</a:t>
            </a:r>
            <a:r>
              <a:rPr lang="de-CH" dirty="0"/>
              <a:t> </a:t>
            </a:r>
            <a:r>
              <a:rPr lang="de-CH" dirty="0" err="1">
                <a:solidFill>
                  <a:srgbClr val="FF0000"/>
                </a:solidFill>
              </a:rPr>
              <a:t>Andriamanalina</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38 Jahre | Madagaskar</a:t>
            </a:r>
          </a:p>
          <a:p>
            <a:r>
              <a:rPr lang="de-CH" dirty="0" smtClean="0"/>
              <a:t>Spargruppenmitglied im </a:t>
            </a:r>
            <a:r>
              <a:rPr lang="de-CH" dirty="0"/>
              <a:t>Dorf Belay </a:t>
            </a:r>
            <a:br>
              <a:rPr lang="de-CH" dirty="0"/>
            </a:br>
            <a:r>
              <a:rPr lang="de-CH" dirty="0" err="1" smtClean="0"/>
              <a:t>Tsinjo</a:t>
            </a:r>
            <a:r>
              <a:rPr lang="de-CH" dirty="0" smtClean="0"/>
              <a:t> Aina </a:t>
            </a:r>
            <a:r>
              <a:rPr lang="de-CH" dirty="0"/>
              <a:t>in Mahajanga</a:t>
            </a:r>
          </a:p>
        </p:txBody>
      </p:sp>
      <p:sp>
        <p:nvSpPr>
          <p:cNvPr id="5" name="Textplatzhalter 4"/>
          <p:cNvSpPr>
            <a:spLocks noGrp="1"/>
          </p:cNvSpPr>
          <p:nvPr>
            <p:ph type="body" sz="quarter" idx="10"/>
          </p:nvPr>
        </p:nvSpPr>
        <p:spPr/>
        <p:txBody>
          <a:bodyPr/>
          <a:lstStyle/>
          <a:p>
            <a:r>
              <a:rPr lang="de-CH" b="1" dirty="0"/>
              <a:t>«Dank </a:t>
            </a:r>
            <a:r>
              <a:rPr lang="de-CH" b="1" dirty="0" err="1"/>
              <a:t>Tsinjo</a:t>
            </a:r>
            <a:r>
              <a:rPr lang="de-CH" b="1" dirty="0"/>
              <a:t> Aina bin ich schuldenfrei, kann meine Kinder zur </a:t>
            </a:r>
            <a:r>
              <a:rPr lang="de-CH" b="1" dirty="0" smtClean="0"/>
              <a:t>Schule schicken </a:t>
            </a:r>
            <a:r>
              <a:rPr lang="de-CH" b="1" dirty="0"/>
              <a:t>und m</a:t>
            </a:r>
            <a:r>
              <a:rPr lang="de-CH" b="1" dirty="0" smtClean="0"/>
              <a:t>einen </a:t>
            </a:r>
            <a:r>
              <a:rPr lang="de-CH" b="1" dirty="0"/>
              <a:t>kleinen Hof weiter ausbauen.»</a:t>
            </a:r>
            <a:endParaRPr lang="de-CH" dirty="0"/>
          </a:p>
        </p:txBody>
      </p:sp>
      <p:sp>
        <p:nvSpPr>
          <p:cNvPr id="6" name="Textplatzhalter 5"/>
          <p:cNvSpPr>
            <a:spLocks noGrp="1"/>
          </p:cNvSpPr>
          <p:nvPr>
            <p:ph type="body" sz="quarter" idx="11"/>
          </p:nvPr>
        </p:nvSpPr>
        <p:spPr/>
        <p:txBody>
          <a:bodyPr/>
          <a:lstStyle/>
          <a:p>
            <a:r>
              <a:rPr lang="de-CH" dirty="0" err="1"/>
              <a:t>Mamitiana</a:t>
            </a:r>
            <a:r>
              <a:rPr lang="de-CH" dirty="0"/>
              <a:t> </a:t>
            </a:r>
            <a:r>
              <a:rPr lang="de-CH" dirty="0" err="1"/>
              <a:t>Andriamanalina</a:t>
            </a:r>
            <a:r>
              <a:rPr lang="de-CH" dirty="0"/>
              <a:t> ist alleinerziehende Mutter von vier Kindern und lebt in der Nähe </a:t>
            </a:r>
            <a:r>
              <a:rPr lang="de-CH" dirty="0" smtClean="0"/>
              <a:t>der Hafenstadt </a:t>
            </a:r>
            <a:r>
              <a:rPr lang="de-CH" dirty="0"/>
              <a:t>Mahajanga an der Westküste. Als Kleinbäuerin erwirtschaftet sie allein das </a:t>
            </a:r>
            <a:r>
              <a:rPr lang="de-CH" dirty="0" smtClean="0"/>
              <a:t>Familieneinkommen. Dank </a:t>
            </a:r>
            <a:r>
              <a:rPr lang="de-CH" dirty="0"/>
              <a:t>der Spargruppe können alle ihre vier Kinder die Schule besuchen.</a:t>
            </a:r>
          </a:p>
        </p:txBody>
      </p:sp>
    </p:spTree>
    <p:extLst>
      <p:ext uri="{BB962C8B-B14F-4D97-AF65-F5344CB8AC3E}">
        <p14:creationId xmlns:p14="http://schemas.microsoft.com/office/powerpoint/2010/main" val="3450648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Anne-Marie</a:t>
            </a:r>
            <a:r>
              <a:rPr lang="de-CH" dirty="0"/>
              <a:t> </a:t>
            </a:r>
            <a:r>
              <a:rPr lang="de-CH" dirty="0" err="1">
                <a:solidFill>
                  <a:srgbClr val="FF0000"/>
                </a:solidFill>
              </a:rPr>
              <a:t>Holenstein</a:t>
            </a:r>
            <a:endParaRPr lang="de-CH" dirty="0">
              <a:solidFill>
                <a:srgbClr val="FF0000"/>
              </a:solidFill>
            </a:endParaRPr>
          </a:p>
        </p:txBody>
      </p:sp>
      <p:pic>
        <p:nvPicPr>
          <p:cNvPr id="7" name="Bildplatzhalter 6"/>
          <p:cNvPicPr>
            <a:picLocks noGrp="1" noChangeAspect="1"/>
          </p:cNvPicPr>
          <p:nvPr>
            <p:ph type="pic" idx="1"/>
          </p:nvPr>
        </p:nvPicPr>
        <p:blipFill>
          <a:blip r:embed="rId3"/>
          <a:srcRect l="504" r="504"/>
          <a:stretch>
            <a:fillRect/>
          </a:stretch>
        </p:blipFill>
        <p:spPr>
          <a:prstGeom prst="rect">
            <a:avLst/>
          </a:prstGeom>
        </p:spPr>
      </p:pic>
      <p:sp>
        <p:nvSpPr>
          <p:cNvPr id="4" name="Textplatzhalter 3"/>
          <p:cNvSpPr>
            <a:spLocks noGrp="1"/>
          </p:cNvSpPr>
          <p:nvPr>
            <p:ph type="body" sz="half" idx="2"/>
          </p:nvPr>
        </p:nvSpPr>
        <p:spPr/>
        <p:txBody>
          <a:bodyPr/>
          <a:lstStyle/>
          <a:p>
            <a:r>
              <a:rPr lang="de-CH" dirty="0"/>
              <a:t>81 Jahre | Schweiz</a:t>
            </a:r>
          </a:p>
          <a:p>
            <a:r>
              <a:rPr lang="de-CH" dirty="0"/>
              <a:t>Ehemalige </a:t>
            </a:r>
            <a:r>
              <a:rPr lang="de-CH" i="1" dirty="0"/>
              <a:t>Fastenopfer</a:t>
            </a:r>
            <a:r>
              <a:rPr lang="de-CH" dirty="0"/>
              <a:t>-Direktorin</a:t>
            </a:r>
          </a:p>
        </p:txBody>
      </p:sp>
      <p:sp>
        <p:nvSpPr>
          <p:cNvPr id="5" name="Textplatzhalter 4"/>
          <p:cNvSpPr>
            <a:spLocks noGrp="1"/>
          </p:cNvSpPr>
          <p:nvPr>
            <p:ph type="body" sz="quarter" idx="10"/>
          </p:nvPr>
        </p:nvSpPr>
        <p:spPr/>
        <p:txBody>
          <a:bodyPr/>
          <a:lstStyle/>
          <a:p>
            <a:r>
              <a:rPr lang="de-CH" b="1" dirty="0"/>
              <a:t>«Meine Auseinandersetzung mit </a:t>
            </a:r>
            <a:r>
              <a:rPr lang="de-CH" b="1" dirty="0" smtClean="0"/>
              <a:t>Frauenrollen begann </a:t>
            </a:r>
            <a:r>
              <a:rPr lang="de-CH" b="1" dirty="0"/>
              <a:t>bereits </a:t>
            </a:r>
            <a:r>
              <a:rPr lang="de-CH" b="1" dirty="0" smtClean="0"/>
              <a:t>in den </a:t>
            </a:r>
            <a:r>
              <a:rPr lang="de-CH" b="1" dirty="0"/>
              <a:t>50er-Jahren, als ich </a:t>
            </a:r>
            <a:r>
              <a:rPr lang="de-CH" b="1" dirty="0" smtClean="0"/>
              <a:t> intuitiv </a:t>
            </a:r>
            <a:r>
              <a:rPr lang="de-CH" b="1" dirty="0"/>
              <a:t>spürte, dass ich aus diesen </a:t>
            </a:r>
            <a:r>
              <a:rPr lang="de-CH" b="1" dirty="0" smtClean="0"/>
              <a:t>Zwängen ausbrechen </a:t>
            </a:r>
            <a:r>
              <a:rPr lang="de-CH" b="1" dirty="0"/>
              <a:t>musste.»</a:t>
            </a:r>
            <a:endParaRPr lang="de-CH" dirty="0"/>
          </a:p>
        </p:txBody>
      </p:sp>
      <p:sp>
        <p:nvSpPr>
          <p:cNvPr id="6" name="Textplatzhalter 5"/>
          <p:cNvSpPr>
            <a:spLocks noGrp="1"/>
          </p:cNvSpPr>
          <p:nvPr>
            <p:ph type="body" sz="quarter" idx="11"/>
          </p:nvPr>
        </p:nvSpPr>
        <p:spPr>
          <a:xfrm>
            <a:off x="527050" y="6109619"/>
            <a:ext cx="5206485" cy="1144587"/>
          </a:xfrm>
        </p:spPr>
        <p:txBody>
          <a:bodyPr/>
          <a:lstStyle/>
          <a:p>
            <a:r>
              <a:rPr lang="de-CH" dirty="0"/>
              <a:t>Die Germanistin engagierte sich als Politaktivistin bei der Erklärung von Bern, arbeitete als </a:t>
            </a:r>
            <a:r>
              <a:rPr lang="de-CH" dirty="0" smtClean="0"/>
              <a:t>Radiojournalistin, war </a:t>
            </a:r>
            <a:r>
              <a:rPr lang="de-CH" dirty="0"/>
              <a:t>von 1995 bis 2000 Direktorin von </a:t>
            </a:r>
            <a:r>
              <a:rPr lang="de-CH" i="1" dirty="0"/>
              <a:t>Fastenopfer </a:t>
            </a:r>
            <a:r>
              <a:rPr lang="de-CH" dirty="0"/>
              <a:t>und leitete das </a:t>
            </a:r>
            <a:r>
              <a:rPr lang="de-CH" dirty="0" smtClean="0"/>
              <a:t>DEZA-Projekt «Potenziale </a:t>
            </a:r>
            <a:r>
              <a:rPr lang="de-CH" dirty="0"/>
              <a:t>und Risiken religiöser Faktoren in der EZA». 2009 erhielt sie den Ehrendoktortitel </a:t>
            </a:r>
            <a:r>
              <a:rPr lang="de-CH" dirty="0" smtClean="0"/>
              <a:t>der theologischen Fakultät </a:t>
            </a:r>
            <a:r>
              <a:rPr lang="de-CH" dirty="0"/>
              <a:t>der Universität Luzern.</a:t>
            </a:r>
          </a:p>
        </p:txBody>
      </p:sp>
    </p:spTree>
    <p:extLst>
      <p:ext uri="{BB962C8B-B14F-4D97-AF65-F5344CB8AC3E}">
        <p14:creationId xmlns:p14="http://schemas.microsoft.com/office/powerpoint/2010/main" val="3148791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Mamy</a:t>
            </a:r>
            <a:r>
              <a:rPr lang="de-CH" dirty="0"/>
              <a:t> </a:t>
            </a:r>
            <a:r>
              <a:rPr lang="de-CH" dirty="0" err="1">
                <a:solidFill>
                  <a:srgbClr val="FF0000"/>
                </a:solidFill>
              </a:rPr>
              <a:t>Rakotondrainibe</a:t>
            </a:r>
            <a:endParaRPr lang="de-CH" dirty="0">
              <a:solidFill>
                <a:srgbClr val="FF0000"/>
              </a:solidFill>
            </a:endParaRPr>
          </a:p>
        </p:txBody>
      </p:sp>
      <p:pic>
        <p:nvPicPr>
          <p:cNvPr id="7" name="Bildplatzhalter 6"/>
          <p:cNvPicPr>
            <a:picLocks noGrp="1" noChangeAspect="1"/>
          </p:cNvPicPr>
          <p:nvPr>
            <p:ph type="pic" idx="1"/>
          </p:nvPr>
        </p:nvPicPr>
        <p:blipFill>
          <a:blip r:embed="rId3"/>
          <a:srcRect l="554" r="554"/>
          <a:stretch>
            <a:fillRect/>
          </a:stretch>
        </p:blipFill>
        <p:spPr>
          <a:prstGeom prst="rect">
            <a:avLst/>
          </a:prstGeom>
        </p:spPr>
      </p:pic>
      <p:sp>
        <p:nvSpPr>
          <p:cNvPr id="4" name="Textplatzhalter 3"/>
          <p:cNvSpPr>
            <a:spLocks noGrp="1"/>
          </p:cNvSpPr>
          <p:nvPr>
            <p:ph type="body" sz="half" idx="2"/>
          </p:nvPr>
        </p:nvSpPr>
        <p:spPr/>
        <p:txBody>
          <a:bodyPr/>
          <a:lstStyle/>
          <a:p>
            <a:r>
              <a:rPr lang="de-CH" dirty="0"/>
              <a:t>67 Jahre | Madagaskar</a:t>
            </a:r>
          </a:p>
          <a:p>
            <a:r>
              <a:rPr lang="de-CH" dirty="0" smtClean="0"/>
              <a:t>Präsidentin</a:t>
            </a:r>
          </a:p>
          <a:p>
            <a:r>
              <a:rPr lang="de-CH" dirty="0" smtClean="0"/>
              <a:t>TANY </a:t>
            </a:r>
            <a:r>
              <a:rPr lang="de-CH" dirty="0"/>
              <a:t>– </a:t>
            </a:r>
            <a:r>
              <a:rPr lang="de-CH" dirty="0" err="1" smtClean="0"/>
              <a:t>Collectif</a:t>
            </a:r>
            <a:r>
              <a:rPr lang="de-CH" dirty="0" smtClean="0"/>
              <a:t> </a:t>
            </a:r>
            <a:r>
              <a:rPr lang="fr-FR" dirty="0" smtClean="0"/>
              <a:t>pour </a:t>
            </a:r>
            <a:r>
              <a:rPr lang="fr-FR" dirty="0"/>
              <a:t>la Défense des </a:t>
            </a:r>
            <a:r>
              <a:rPr lang="fr-FR" dirty="0" smtClean="0"/>
              <a:t>terres </a:t>
            </a:r>
            <a:r>
              <a:rPr lang="de-CH" dirty="0" err="1" smtClean="0"/>
              <a:t>Malgaches</a:t>
            </a:r>
            <a:endParaRPr lang="de-CH" dirty="0"/>
          </a:p>
        </p:txBody>
      </p:sp>
      <p:sp>
        <p:nvSpPr>
          <p:cNvPr id="5" name="Textplatzhalter 4"/>
          <p:cNvSpPr>
            <a:spLocks noGrp="1"/>
          </p:cNvSpPr>
          <p:nvPr>
            <p:ph type="body" sz="quarter" idx="10"/>
          </p:nvPr>
        </p:nvSpPr>
        <p:spPr/>
        <p:txBody>
          <a:bodyPr/>
          <a:lstStyle/>
          <a:p>
            <a:r>
              <a:rPr lang="de-CH" b="1" dirty="0"/>
              <a:t>«Unsere Stärke ist, dass wir viele sind und immer mehr werden </a:t>
            </a:r>
            <a:r>
              <a:rPr lang="de-CH" b="1" dirty="0" smtClean="0"/>
              <a:t>– denn </a:t>
            </a:r>
            <a:r>
              <a:rPr lang="de-CH" b="1" dirty="0"/>
              <a:t>gemeinsam können wir etwas verändern!»</a:t>
            </a:r>
            <a:endParaRPr lang="de-CH" dirty="0"/>
          </a:p>
        </p:txBody>
      </p:sp>
      <p:sp>
        <p:nvSpPr>
          <p:cNvPr id="6" name="Textplatzhalter 5"/>
          <p:cNvSpPr>
            <a:spLocks noGrp="1"/>
          </p:cNvSpPr>
          <p:nvPr>
            <p:ph type="body" sz="quarter" idx="11"/>
          </p:nvPr>
        </p:nvSpPr>
        <p:spPr>
          <a:xfrm>
            <a:off x="527050" y="6109619"/>
            <a:ext cx="5206485" cy="1144587"/>
          </a:xfrm>
        </p:spPr>
        <p:txBody>
          <a:bodyPr/>
          <a:lstStyle/>
          <a:p>
            <a:r>
              <a:rPr lang="de-CH" dirty="0" err="1"/>
              <a:t>Mamy</a:t>
            </a:r>
            <a:r>
              <a:rPr lang="de-CH" dirty="0"/>
              <a:t> </a:t>
            </a:r>
            <a:r>
              <a:rPr lang="de-CH" dirty="0" err="1"/>
              <a:t>Rakotondrainibe</a:t>
            </a:r>
            <a:r>
              <a:rPr lang="de-CH" dirty="0"/>
              <a:t> setzt sich gegen Ungerechtigkeiten in Madagaskar ein. Über </a:t>
            </a:r>
            <a:r>
              <a:rPr lang="de-CH" dirty="0" smtClean="0"/>
              <a:t>Jahre beobachtete </a:t>
            </a:r>
            <a:r>
              <a:rPr lang="de-CH" dirty="0"/>
              <a:t>sie, wie die Kluft </a:t>
            </a:r>
            <a:r>
              <a:rPr lang="de-CH" dirty="0" smtClean="0"/>
              <a:t>zwischen Arm </a:t>
            </a:r>
            <a:r>
              <a:rPr lang="de-CH" dirty="0"/>
              <a:t>und Reich immer </a:t>
            </a:r>
            <a:r>
              <a:rPr lang="de-CH" dirty="0" smtClean="0"/>
              <a:t>grösser </a:t>
            </a:r>
            <a:r>
              <a:rPr lang="de-CH" dirty="0"/>
              <a:t>wurde. Der </a:t>
            </a:r>
            <a:r>
              <a:rPr lang="de-CH" dirty="0" smtClean="0"/>
              <a:t>unanständige Reichtum </a:t>
            </a:r>
            <a:r>
              <a:rPr lang="de-CH" dirty="0"/>
              <a:t>einiger weniger und die gleichzeitig inakzeptable Armut vieler in Madagaskar </a:t>
            </a:r>
            <a:r>
              <a:rPr lang="de-CH" dirty="0" smtClean="0"/>
              <a:t>hat sie </a:t>
            </a:r>
            <a:r>
              <a:rPr lang="de-CH" dirty="0"/>
              <a:t>zu ihrem Engagement geführt.</a:t>
            </a:r>
          </a:p>
        </p:txBody>
      </p:sp>
    </p:spTree>
    <p:extLst>
      <p:ext uri="{BB962C8B-B14F-4D97-AF65-F5344CB8AC3E}">
        <p14:creationId xmlns:p14="http://schemas.microsoft.com/office/powerpoint/2010/main" val="3036333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Marie </a:t>
            </a:r>
            <a:r>
              <a:rPr lang="de-CH" dirty="0" err="1">
                <a:solidFill>
                  <a:schemeClr val="accent6">
                    <a:lumMod val="75000"/>
                  </a:schemeClr>
                </a:solidFill>
              </a:rPr>
              <a:t>Crescence</a:t>
            </a:r>
            <a:r>
              <a:rPr lang="de-CH" dirty="0">
                <a:solidFill>
                  <a:schemeClr val="accent6">
                    <a:lumMod val="75000"/>
                  </a:schemeClr>
                </a:solidFill>
              </a:rPr>
              <a:t> </a:t>
            </a:r>
            <a:r>
              <a:rPr lang="de-CH" dirty="0" err="1">
                <a:solidFill>
                  <a:srgbClr val="FF0000"/>
                </a:solidFill>
              </a:rPr>
              <a:t>Ngobo</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52 Jahre | Kamerun</a:t>
            </a:r>
          </a:p>
          <a:p>
            <a:r>
              <a:rPr lang="de-CH" dirty="0"/>
              <a:t>Geschäftsführende Sekretärin</a:t>
            </a:r>
          </a:p>
          <a:p>
            <a:r>
              <a:rPr lang="de-CH" dirty="0" err="1"/>
              <a:t>Réseau</a:t>
            </a:r>
            <a:r>
              <a:rPr lang="de-CH" dirty="0"/>
              <a:t> du </a:t>
            </a:r>
            <a:r>
              <a:rPr lang="de-CH" dirty="0" err="1" smtClean="0"/>
              <a:t>Développement</a:t>
            </a:r>
            <a:r>
              <a:rPr lang="de-CH" dirty="0" smtClean="0"/>
              <a:t> Durable </a:t>
            </a:r>
            <a:r>
              <a:rPr lang="de-CH" dirty="0"/>
              <a:t>(RADD)</a:t>
            </a:r>
          </a:p>
        </p:txBody>
      </p:sp>
      <p:sp>
        <p:nvSpPr>
          <p:cNvPr id="5" name="Textplatzhalter 4"/>
          <p:cNvSpPr>
            <a:spLocks noGrp="1"/>
          </p:cNvSpPr>
          <p:nvPr>
            <p:ph type="body" sz="quarter" idx="10"/>
          </p:nvPr>
        </p:nvSpPr>
        <p:spPr/>
        <p:txBody>
          <a:bodyPr/>
          <a:lstStyle/>
          <a:p>
            <a:r>
              <a:rPr lang="de-CH" b="1" dirty="0"/>
              <a:t>«Eine nachhaltige Entwicklung muss alle sozialen </a:t>
            </a:r>
            <a:r>
              <a:rPr lang="de-CH" b="1" dirty="0" smtClean="0"/>
              <a:t>Schichten, ohne </a:t>
            </a:r>
            <a:r>
              <a:rPr lang="de-CH" b="1" dirty="0"/>
              <a:t>Unterschiede, miteinbeziehen.»</a:t>
            </a:r>
            <a:endParaRPr lang="de-CH" dirty="0"/>
          </a:p>
        </p:txBody>
      </p:sp>
      <p:sp>
        <p:nvSpPr>
          <p:cNvPr id="6" name="Textplatzhalter 5"/>
          <p:cNvSpPr>
            <a:spLocks noGrp="1"/>
          </p:cNvSpPr>
          <p:nvPr>
            <p:ph type="body" sz="quarter" idx="11"/>
          </p:nvPr>
        </p:nvSpPr>
        <p:spPr>
          <a:xfrm>
            <a:off x="526749" y="5970463"/>
            <a:ext cx="5206485" cy="1144587"/>
          </a:xfrm>
        </p:spPr>
        <p:txBody>
          <a:bodyPr/>
          <a:lstStyle/>
          <a:p>
            <a:r>
              <a:rPr lang="de-CH" dirty="0"/>
              <a:t>Marie </a:t>
            </a:r>
            <a:r>
              <a:rPr lang="de-CH" dirty="0" err="1"/>
              <a:t>Crescence</a:t>
            </a:r>
            <a:r>
              <a:rPr lang="de-CH" dirty="0"/>
              <a:t> </a:t>
            </a:r>
            <a:r>
              <a:rPr lang="de-CH" dirty="0" err="1"/>
              <a:t>Ngobo</a:t>
            </a:r>
            <a:r>
              <a:rPr lang="de-CH" dirty="0"/>
              <a:t> hat einen Abschluss in Wirtschaftswissenschaften und </a:t>
            </a:r>
            <a:r>
              <a:rPr lang="de-CH" dirty="0" smtClean="0"/>
              <a:t>Entwicklungszusammenarbeit. Sie </a:t>
            </a:r>
            <a:r>
              <a:rPr lang="de-CH" dirty="0"/>
              <a:t>berät Frauen bei der Gründung und Entwicklung ihrer eigenen </a:t>
            </a:r>
            <a:r>
              <a:rPr lang="de-CH" dirty="0" smtClean="0"/>
              <a:t>Unternehmen und </a:t>
            </a:r>
            <a:r>
              <a:rPr lang="de-CH" dirty="0"/>
              <a:t>führt Weiterbildungen für Frauen in diesem </a:t>
            </a:r>
            <a:r>
              <a:rPr lang="de-CH" dirty="0" smtClean="0"/>
              <a:t>Bereich </a:t>
            </a:r>
            <a:r>
              <a:rPr lang="de-CH" dirty="0"/>
              <a:t>durch. Zudem engagiert sie </a:t>
            </a:r>
            <a:r>
              <a:rPr lang="de-CH" dirty="0" smtClean="0"/>
              <a:t>sich für Frauenrechte</a:t>
            </a:r>
            <a:r>
              <a:rPr lang="de-CH" dirty="0"/>
              <a:t>. Seit 20 Jahren setzt sie sich für die Stärkung von Frauen ein.</a:t>
            </a:r>
          </a:p>
        </p:txBody>
      </p:sp>
    </p:spTree>
    <p:extLst>
      <p:ext uri="{BB962C8B-B14F-4D97-AF65-F5344CB8AC3E}">
        <p14:creationId xmlns:p14="http://schemas.microsoft.com/office/powerpoint/2010/main" val="3768801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Martha</a:t>
            </a:r>
            <a:r>
              <a:rPr lang="de-CH" dirty="0"/>
              <a:t> </a:t>
            </a:r>
            <a:r>
              <a:rPr lang="de-CH" dirty="0" err="1">
                <a:solidFill>
                  <a:srgbClr val="FF0000"/>
                </a:solidFill>
              </a:rPr>
              <a:t>Tipuici</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32 Jahre | Brasilien</a:t>
            </a:r>
          </a:p>
          <a:p>
            <a:r>
              <a:rPr lang="de-CH" dirty="0"/>
              <a:t>Vertreterin des Netzwerkes an </a:t>
            </a:r>
            <a:r>
              <a:rPr lang="de-CH" dirty="0" smtClean="0"/>
              <a:t>der UN-Klimakonferenz</a:t>
            </a:r>
            <a:endParaRPr lang="de-CH" dirty="0"/>
          </a:p>
          <a:p>
            <a:r>
              <a:rPr lang="de-CH" dirty="0" smtClean="0"/>
              <a:t>Rede </a:t>
            </a:r>
            <a:r>
              <a:rPr lang="de-CH" dirty="0" err="1"/>
              <a:t>Juruena</a:t>
            </a:r>
            <a:r>
              <a:rPr lang="de-CH" dirty="0"/>
              <a:t> Vivo</a:t>
            </a:r>
          </a:p>
        </p:txBody>
      </p:sp>
      <p:sp>
        <p:nvSpPr>
          <p:cNvPr id="5" name="Textplatzhalter 4"/>
          <p:cNvSpPr>
            <a:spLocks noGrp="1"/>
          </p:cNvSpPr>
          <p:nvPr>
            <p:ph type="body" sz="quarter" idx="10"/>
          </p:nvPr>
        </p:nvSpPr>
        <p:spPr/>
        <p:txBody>
          <a:bodyPr/>
          <a:lstStyle/>
          <a:p>
            <a:r>
              <a:rPr lang="de-CH" b="1" dirty="0"/>
              <a:t>«Als Wächter/innen des Waldes sind wir als Individuen bedroht. So </a:t>
            </a:r>
            <a:r>
              <a:rPr lang="de-CH" b="1" dirty="0" smtClean="0"/>
              <a:t>sehr bedroht</a:t>
            </a:r>
            <a:r>
              <a:rPr lang="de-CH" b="1" dirty="0"/>
              <a:t>, dass die Zahl der ermordeten indigenen </a:t>
            </a:r>
            <a:r>
              <a:rPr lang="de-CH" b="1" dirty="0" smtClean="0"/>
              <a:t> Führungs-personen zunimmt</a:t>
            </a:r>
            <a:r>
              <a:rPr lang="de-CH" b="1" dirty="0"/>
              <a:t>. Warum? Weil wir für unser Recht auf Leben, Wasser und Land</a:t>
            </a:r>
          </a:p>
          <a:p>
            <a:r>
              <a:rPr lang="de-CH" b="1" dirty="0"/>
              <a:t>kämpfen.»</a:t>
            </a:r>
            <a:endParaRPr lang="de-CH" dirty="0"/>
          </a:p>
        </p:txBody>
      </p:sp>
      <p:sp>
        <p:nvSpPr>
          <p:cNvPr id="6" name="Textplatzhalter 5"/>
          <p:cNvSpPr>
            <a:spLocks noGrp="1"/>
          </p:cNvSpPr>
          <p:nvPr>
            <p:ph type="body" sz="quarter" idx="11"/>
          </p:nvPr>
        </p:nvSpPr>
        <p:spPr>
          <a:xfrm>
            <a:off x="526749" y="5958431"/>
            <a:ext cx="5206485" cy="1144587"/>
          </a:xfrm>
        </p:spPr>
        <p:txBody>
          <a:bodyPr/>
          <a:lstStyle/>
          <a:p>
            <a:r>
              <a:rPr lang="de-CH" dirty="0"/>
              <a:t>Martha </a:t>
            </a:r>
            <a:r>
              <a:rPr lang="de-CH" dirty="0" err="1"/>
              <a:t>Tipuici</a:t>
            </a:r>
            <a:r>
              <a:rPr lang="de-CH" dirty="0"/>
              <a:t> ist indigenen Aktivistin und </a:t>
            </a:r>
            <a:r>
              <a:rPr lang="de-CH" dirty="0" err="1"/>
              <a:t>Sozialwissenschaftl</a:t>
            </a:r>
            <a:r>
              <a:rPr lang="de-CH" dirty="0"/>
              <a:t> </a:t>
            </a:r>
            <a:r>
              <a:rPr lang="de-CH" dirty="0" err="1"/>
              <a:t>erin</a:t>
            </a:r>
            <a:r>
              <a:rPr lang="de-CH" dirty="0"/>
              <a:t> und gehört zur indigenen </a:t>
            </a:r>
            <a:r>
              <a:rPr lang="de-CH" dirty="0" smtClean="0"/>
              <a:t>Gruppe </a:t>
            </a:r>
            <a:r>
              <a:rPr lang="de-CH" dirty="0"/>
              <a:t>der </a:t>
            </a:r>
            <a:r>
              <a:rPr lang="de-CH" dirty="0" err="1"/>
              <a:t>Manoki</a:t>
            </a:r>
            <a:r>
              <a:rPr lang="de-CH" dirty="0"/>
              <a:t>. Deren Lebensraum im nordwestlichen Gebiet von Mato Grosso wird </a:t>
            </a:r>
            <a:r>
              <a:rPr lang="de-CH" dirty="0" smtClean="0"/>
              <a:t>durch massive </a:t>
            </a:r>
            <a:r>
              <a:rPr lang="de-CH" dirty="0"/>
              <a:t>Abholzung und Wasserkraftwerke bedroht. Martha wird als Vertreterin des «Rede </a:t>
            </a:r>
            <a:r>
              <a:rPr lang="de-CH" dirty="0" err="1" smtClean="0"/>
              <a:t>Juruena</a:t>
            </a:r>
            <a:r>
              <a:rPr lang="de-CH" dirty="0" smtClean="0"/>
              <a:t> Vivo</a:t>
            </a:r>
            <a:r>
              <a:rPr lang="de-CH" dirty="0"/>
              <a:t>» an der UN-Klimakonferenz (COP24) in Polen teilnehmen und sich für den Schutz </a:t>
            </a:r>
            <a:r>
              <a:rPr lang="de-CH" dirty="0" smtClean="0"/>
              <a:t>des bedrohten </a:t>
            </a:r>
            <a:r>
              <a:rPr lang="de-CH" dirty="0"/>
              <a:t>Flussgebietes </a:t>
            </a:r>
            <a:r>
              <a:rPr lang="de-CH" dirty="0" err="1"/>
              <a:t>Juruena</a:t>
            </a:r>
            <a:r>
              <a:rPr lang="de-CH" dirty="0"/>
              <a:t> einsetzen.</a:t>
            </a:r>
          </a:p>
        </p:txBody>
      </p:sp>
    </p:spTree>
    <p:extLst>
      <p:ext uri="{BB962C8B-B14F-4D97-AF65-F5344CB8AC3E}">
        <p14:creationId xmlns:p14="http://schemas.microsoft.com/office/powerpoint/2010/main" val="4287848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Sister</a:t>
            </a:r>
            <a:r>
              <a:rPr lang="de-CH" dirty="0"/>
              <a:t> </a:t>
            </a:r>
            <a:r>
              <a:rPr lang="de-CH" dirty="0">
                <a:solidFill>
                  <a:srgbClr val="FF0000"/>
                </a:solidFill>
              </a:rPr>
              <a:t>Mary John OSB</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80 Jahre | Philippinen</a:t>
            </a:r>
          </a:p>
          <a:p>
            <a:r>
              <a:rPr lang="de-CH" dirty="0"/>
              <a:t>Priorin und Direktorin des </a:t>
            </a:r>
            <a:r>
              <a:rPr lang="de-CH" dirty="0" smtClean="0"/>
              <a:t>Institute </a:t>
            </a:r>
            <a:r>
              <a:rPr lang="de-CH" dirty="0" err="1" smtClean="0"/>
              <a:t>of</a:t>
            </a:r>
            <a:r>
              <a:rPr lang="de-CH" dirty="0" smtClean="0"/>
              <a:t> </a:t>
            </a:r>
            <a:r>
              <a:rPr lang="de-CH" dirty="0" err="1"/>
              <a:t>Women’s</a:t>
            </a:r>
            <a:r>
              <a:rPr lang="de-CH" dirty="0"/>
              <a:t> Studies</a:t>
            </a:r>
          </a:p>
        </p:txBody>
      </p:sp>
      <p:sp>
        <p:nvSpPr>
          <p:cNvPr id="5" name="Textplatzhalter 4"/>
          <p:cNvSpPr>
            <a:spLocks noGrp="1"/>
          </p:cNvSpPr>
          <p:nvPr>
            <p:ph type="body" sz="quarter" idx="10"/>
          </p:nvPr>
        </p:nvSpPr>
        <p:spPr/>
        <p:txBody>
          <a:bodyPr/>
          <a:lstStyle/>
          <a:p>
            <a:r>
              <a:rPr lang="de-CH" b="1" dirty="0"/>
              <a:t>«Als mich ein Polizist während einer Demo fragte: ‹Schwester, </a:t>
            </a:r>
            <a:r>
              <a:rPr lang="de-CH" b="1" dirty="0" smtClean="0"/>
              <a:t>sollten Sie </a:t>
            </a:r>
            <a:r>
              <a:rPr lang="de-CH" b="1" dirty="0"/>
              <a:t>sich nicht besser um die Seelen kümmern?›, erwiderte</a:t>
            </a:r>
          </a:p>
          <a:p>
            <a:r>
              <a:rPr lang="de-CH" b="1" dirty="0"/>
              <a:t>ich: ‹Sehen </a:t>
            </a:r>
            <a:r>
              <a:rPr lang="de-CH" b="1" dirty="0" smtClean="0"/>
              <a:t>Sie hier </a:t>
            </a:r>
            <a:r>
              <a:rPr lang="de-CH" b="1" dirty="0"/>
              <a:t>Seelen herumspazieren? Ich sehe nur Menschen›.»</a:t>
            </a:r>
            <a:endParaRPr lang="de-CH" dirty="0"/>
          </a:p>
        </p:txBody>
      </p:sp>
      <p:sp>
        <p:nvSpPr>
          <p:cNvPr id="6" name="Textplatzhalter 5"/>
          <p:cNvSpPr>
            <a:spLocks noGrp="1"/>
          </p:cNvSpPr>
          <p:nvPr>
            <p:ph type="body" sz="quarter" idx="11"/>
          </p:nvPr>
        </p:nvSpPr>
        <p:spPr/>
        <p:txBody>
          <a:bodyPr/>
          <a:lstStyle/>
          <a:p>
            <a:r>
              <a:rPr lang="de-CH" dirty="0"/>
              <a:t>Mary John </a:t>
            </a:r>
            <a:r>
              <a:rPr lang="de-CH" dirty="0" err="1"/>
              <a:t>Mananzan</a:t>
            </a:r>
            <a:r>
              <a:rPr lang="de-CH" dirty="0"/>
              <a:t> trat mit 19 Jahren in den Benediktinerinnenorden ein und wirkte </a:t>
            </a:r>
            <a:r>
              <a:rPr lang="de-CH" dirty="0" smtClean="0"/>
              <a:t>dort später </a:t>
            </a:r>
            <a:r>
              <a:rPr lang="de-CH" dirty="0"/>
              <a:t>als Priorin. Nach ihrem Theologie- und Philosophiestudium in Deutschland promovierte </a:t>
            </a:r>
            <a:r>
              <a:rPr lang="de-CH" dirty="0" smtClean="0"/>
              <a:t>sie als </a:t>
            </a:r>
            <a:r>
              <a:rPr lang="de-CH" dirty="0"/>
              <a:t>erste Frau überhaupt an der Päpstlichen Universität in Rom. 1985 gründete sie das </a:t>
            </a:r>
            <a:r>
              <a:rPr lang="de-CH" dirty="0" smtClean="0"/>
              <a:t>Institut für </a:t>
            </a:r>
            <a:r>
              <a:rPr lang="de-CH" dirty="0"/>
              <a:t>Frauenstudien in Manila, welches sie bis heute leitet. 2011 wurde sie von «Women </a:t>
            </a:r>
            <a:r>
              <a:rPr lang="de-CH" dirty="0" err="1" smtClean="0"/>
              <a:t>Deliver</a:t>
            </a:r>
            <a:r>
              <a:rPr lang="de-CH" dirty="0" smtClean="0"/>
              <a:t>» als </a:t>
            </a:r>
            <a:r>
              <a:rPr lang="de-CH" dirty="0"/>
              <a:t>eine der 100 </a:t>
            </a:r>
            <a:r>
              <a:rPr lang="de-CH" dirty="0" err="1"/>
              <a:t>inspirierendsten</a:t>
            </a:r>
            <a:r>
              <a:rPr lang="de-CH" dirty="0"/>
              <a:t> Persönlichkeiten weltweit gewürdigt. Ihre TV-Talkshow und ihr </a:t>
            </a:r>
            <a:r>
              <a:rPr lang="de-CH" dirty="0" smtClean="0"/>
              <a:t>Buch «Nun </a:t>
            </a:r>
            <a:r>
              <a:rPr lang="de-CH" dirty="0"/>
              <a:t>Sense, </a:t>
            </a:r>
            <a:r>
              <a:rPr lang="de-CH" dirty="0" err="1"/>
              <a:t>Makes</a:t>
            </a:r>
            <a:r>
              <a:rPr lang="de-CH" dirty="0"/>
              <a:t> Sense» sorgte für Furore.</a:t>
            </a:r>
          </a:p>
        </p:txBody>
      </p:sp>
    </p:spTree>
    <p:extLst>
      <p:ext uri="{BB962C8B-B14F-4D97-AF65-F5344CB8AC3E}">
        <p14:creationId xmlns:p14="http://schemas.microsoft.com/office/powerpoint/2010/main" val="2570439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Mbali</a:t>
            </a:r>
            <a:r>
              <a:rPr lang="de-CH" dirty="0"/>
              <a:t> </a:t>
            </a:r>
            <a:r>
              <a:rPr lang="de-CH" dirty="0" err="1">
                <a:solidFill>
                  <a:srgbClr val="FF0000"/>
                </a:solidFill>
              </a:rPr>
              <a:t>Baduza</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27 Jahre | Südafrika</a:t>
            </a:r>
          </a:p>
          <a:p>
            <a:r>
              <a:rPr lang="de-CH" dirty="0"/>
              <a:t>Geschäftsleiterin der Zweigstelle in </a:t>
            </a:r>
            <a:r>
              <a:rPr lang="de-CH" dirty="0" err="1"/>
              <a:t>Upington</a:t>
            </a:r>
            <a:endParaRPr lang="de-CH" dirty="0"/>
          </a:p>
          <a:p>
            <a:r>
              <a:rPr lang="de-CH" dirty="0"/>
              <a:t>u</a:t>
            </a:r>
            <a:r>
              <a:rPr lang="de-CH" dirty="0" smtClean="0"/>
              <a:t>nd </a:t>
            </a:r>
            <a:r>
              <a:rPr lang="en-US" dirty="0" err="1" smtClean="0"/>
              <a:t>Menschenrechtsanwältin</a:t>
            </a:r>
            <a:r>
              <a:rPr lang="en-US" dirty="0" smtClean="0"/>
              <a:t> </a:t>
            </a:r>
            <a:r>
              <a:rPr lang="en-US" dirty="0"/>
              <a:t>| Lawyers for Human Rights</a:t>
            </a:r>
            <a:endParaRPr lang="de-CH" dirty="0"/>
          </a:p>
        </p:txBody>
      </p:sp>
      <p:sp>
        <p:nvSpPr>
          <p:cNvPr id="5" name="Textplatzhalter 4"/>
          <p:cNvSpPr>
            <a:spLocks noGrp="1"/>
          </p:cNvSpPr>
          <p:nvPr>
            <p:ph type="body" sz="quarter" idx="10"/>
          </p:nvPr>
        </p:nvSpPr>
        <p:spPr/>
        <p:txBody>
          <a:bodyPr/>
          <a:lstStyle/>
          <a:p>
            <a:r>
              <a:rPr lang="de-CH" b="1" dirty="0"/>
              <a:t>«Es existiert ein altes, populäres Sprichwort, das besagt, dass es </a:t>
            </a:r>
            <a:r>
              <a:rPr lang="de-CH" b="1" dirty="0" smtClean="0"/>
              <a:t>im Leben </a:t>
            </a:r>
            <a:r>
              <a:rPr lang="de-CH" b="1" dirty="0"/>
              <a:t>drei Gewissheiten gibt: Veränderung, Tod und Steuern. Ich </a:t>
            </a:r>
            <a:r>
              <a:rPr lang="de-CH" b="1" dirty="0" smtClean="0"/>
              <a:t>habe eine </a:t>
            </a:r>
            <a:r>
              <a:rPr lang="de-CH" b="1" dirty="0"/>
              <a:t>vierte: Ich glaube an die Menschlichkeit.»</a:t>
            </a:r>
            <a:endParaRPr lang="de-CH" dirty="0"/>
          </a:p>
        </p:txBody>
      </p:sp>
      <p:sp>
        <p:nvSpPr>
          <p:cNvPr id="6" name="Textplatzhalter 5"/>
          <p:cNvSpPr>
            <a:spLocks noGrp="1"/>
          </p:cNvSpPr>
          <p:nvPr>
            <p:ph type="body" sz="quarter" idx="11"/>
          </p:nvPr>
        </p:nvSpPr>
        <p:spPr>
          <a:xfrm>
            <a:off x="526749" y="5994526"/>
            <a:ext cx="5206485" cy="1144587"/>
          </a:xfrm>
        </p:spPr>
        <p:txBody>
          <a:bodyPr/>
          <a:lstStyle/>
          <a:p>
            <a:r>
              <a:rPr lang="de-CH" dirty="0" err="1"/>
              <a:t>Mbali</a:t>
            </a:r>
            <a:r>
              <a:rPr lang="de-CH" dirty="0"/>
              <a:t> </a:t>
            </a:r>
            <a:r>
              <a:rPr lang="de-CH" dirty="0" err="1"/>
              <a:t>Baduza</a:t>
            </a:r>
            <a:r>
              <a:rPr lang="de-CH" dirty="0"/>
              <a:t> arbeitet als Rechtsanwältin für Menschenrechte und Geschäftsleiterin von LHR </a:t>
            </a:r>
            <a:r>
              <a:rPr lang="de-CH" dirty="0" smtClean="0"/>
              <a:t>in </a:t>
            </a:r>
            <a:r>
              <a:rPr lang="de-CH" dirty="0" err="1" smtClean="0"/>
              <a:t>Upington</a:t>
            </a:r>
            <a:r>
              <a:rPr lang="de-CH" dirty="0"/>
              <a:t>. Zur Tatsache, dass dies heute möglich ist, meint sie: «Noch vor 24 </a:t>
            </a:r>
            <a:r>
              <a:rPr lang="de-CH" dirty="0" smtClean="0"/>
              <a:t>Jahren </a:t>
            </a:r>
            <a:r>
              <a:rPr lang="de-CH" dirty="0"/>
              <a:t>war </a:t>
            </a:r>
            <a:r>
              <a:rPr lang="de-CH" dirty="0" smtClean="0"/>
              <a:t>in Südafrika für </a:t>
            </a:r>
            <a:r>
              <a:rPr lang="de-CH" dirty="0"/>
              <a:t>eine junge, schwarze Frau – für eine wie mich – d er Zugang zu Bildung, </a:t>
            </a:r>
            <a:r>
              <a:rPr lang="de-CH" dirty="0" smtClean="0"/>
              <a:t>Gesundheit, Arbeit </a:t>
            </a:r>
            <a:r>
              <a:rPr lang="de-CH" dirty="0"/>
              <a:t>und Unabhängigkeit ein wilder Traum. Heute ist das Realität.»</a:t>
            </a:r>
          </a:p>
        </p:txBody>
      </p:sp>
    </p:spTree>
    <p:extLst>
      <p:ext uri="{BB962C8B-B14F-4D97-AF65-F5344CB8AC3E}">
        <p14:creationId xmlns:p14="http://schemas.microsoft.com/office/powerpoint/2010/main" val="297281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Narma</a:t>
            </a:r>
            <a:r>
              <a:rPr lang="de-CH" dirty="0"/>
              <a:t> </a:t>
            </a:r>
            <a:r>
              <a:rPr lang="de-CH" dirty="0" err="1">
                <a:solidFill>
                  <a:srgbClr val="FF0000"/>
                </a:solidFill>
              </a:rPr>
              <a:t>Sunar</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25 Jahre | Nepal</a:t>
            </a:r>
          </a:p>
          <a:p>
            <a:r>
              <a:rPr lang="de-CH" dirty="0"/>
              <a:t>Junior-Landwirtschaftsberaterin</a:t>
            </a:r>
          </a:p>
          <a:p>
            <a:r>
              <a:rPr lang="de-CH" dirty="0" err="1"/>
              <a:t>Social</a:t>
            </a:r>
            <a:r>
              <a:rPr lang="de-CH" dirty="0"/>
              <a:t> Service </a:t>
            </a:r>
            <a:r>
              <a:rPr lang="de-CH" dirty="0" err="1"/>
              <a:t>Centre</a:t>
            </a:r>
            <a:r>
              <a:rPr lang="de-CH" dirty="0"/>
              <a:t> (SOSEC)</a:t>
            </a:r>
          </a:p>
        </p:txBody>
      </p:sp>
      <p:sp>
        <p:nvSpPr>
          <p:cNvPr id="5" name="Textplatzhalter 4"/>
          <p:cNvSpPr>
            <a:spLocks noGrp="1"/>
          </p:cNvSpPr>
          <p:nvPr>
            <p:ph type="body" sz="quarter" idx="10"/>
          </p:nvPr>
        </p:nvSpPr>
        <p:spPr/>
        <p:txBody>
          <a:bodyPr/>
          <a:lstStyle/>
          <a:p>
            <a:r>
              <a:rPr lang="de-CH" b="1" dirty="0"/>
              <a:t>«Ich wünsche mir eine Gesellschaft, in der Frauen und Mädchen </a:t>
            </a:r>
            <a:r>
              <a:rPr lang="de-CH" b="1" dirty="0" smtClean="0"/>
              <a:t>ohne Angst </a:t>
            </a:r>
            <a:r>
              <a:rPr lang="de-CH" b="1" dirty="0"/>
              <a:t>ihre Meinung sagen können, dass sie reisen können und </a:t>
            </a:r>
            <a:r>
              <a:rPr lang="de-CH" b="1" dirty="0" smtClean="0"/>
              <a:t>während ihrer </a:t>
            </a:r>
            <a:r>
              <a:rPr lang="de-CH" b="1" dirty="0"/>
              <a:t>Menstruation nicht als Unberührbare stigmatisiert werden.»</a:t>
            </a:r>
            <a:endParaRPr lang="de-CH" dirty="0"/>
          </a:p>
        </p:txBody>
      </p:sp>
      <p:sp>
        <p:nvSpPr>
          <p:cNvPr id="6" name="Textplatzhalter 5"/>
          <p:cNvSpPr>
            <a:spLocks noGrp="1"/>
          </p:cNvSpPr>
          <p:nvPr>
            <p:ph type="body" sz="quarter" idx="11"/>
          </p:nvPr>
        </p:nvSpPr>
        <p:spPr/>
        <p:txBody>
          <a:bodyPr/>
          <a:lstStyle/>
          <a:p>
            <a:r>
              <a:rPr lang="de-CH" dirty="0"/>
              <a:t>Als junge Frau und Angehörige der </a:t>
            </a:r>
            <a:r>
              <a:rPr lang="de-CH" dirty="0" err="1"/>
              <a:t>niederkastigen</a:t>
            </a:r>
            <a:r>
              <a:rPr lang="de-CH" dirty="0"/>
              <a:t> </a:t>
            </a:r>
            <a:r>
              <a:rPr lang="de-CH" dirty="0" err="1"/>
              <a:t>Dalit</a:t>
            </a:r>
            <a:r>
              <a:rPr lang="de-CH" dirty="0"/>
              <a:t> muss </a:t>
            </a:r>
            <a:r>
              <a:rPr lang="de-CH" dirty="0" smtClean="0"/>
              <a:t>sich </a:t>
            </a:r>
            <a:r>
              <a:rPr lang="de-CH" dirty="0" err="1"/>
              <a:t>Narma</a:t>
            </a:r>
            <a:r>
              <a:rPr lang="de-CH" dirty="0"/>
              <a:t> mehrfach beweisen. </a:t>
            </a:r>
            <a:r>
              <a:rPr lang="de-CH" dirty="0" smtClean="0"/>
              <a:t>Sie erzählt</a:t>
            </a:r>
            <a:r>
              <a:rPr lang="de-CH" dirty="0"/>
              <a:t>: «Ich bin, was ich bin, weil mein </a:t>
            </a:r>
            <a:r>
              <a:rPr lang="de-CH" dirty="0" smtClean="0"/>
              <a:t>Vater </a:t>
            </a:r>
            <a:r>
              <a:rPr lang="de-CH" dirty="0"/>
              <a:t>an mich geglaubt hat. Er investierte in meine </a:t>
            </a:r>
            <a:r>
              <a:rPr lang="de-CH" dirty="0" smtClean="0"/>
              <a:t>Ausbildung</a:t>
            </a:r>
            <a:r>
              <a:rPr lang="de-CH" dirty="0"/>
              <a:t>, obwohl sich seine Umgebung über </a:t>
            </a:r>
            <a:r>
              <a:rPr lang="de-CH" dirty="0" smtClean="0"/>
              <a:t>die </a:t>
            </a:r>
            <a:r>
              <a:rPr lang="de-CH" dirty="0" err="1" smtClean="0"/>
              <a:t>Geldverschwen</a:t>
            </a:r>
            <a:r>
              <a:rPr lang="de-CH" dirty="0" smtClean="0"/>
              <a:t>-dung </a:t>
            </a:r>
            <a:r>
              <a:rPr lang="de-CH" dirty="0"/>
              <a:t>für ein Mädchen lustig </a:t>
            </a:r>
            <a:r>
              <a:rPr lang="de-CH" dirty="0" smtClean="0"/>
              <a:t>machte. Jetzt </a:t>
            </a:r>
            <a:r>
              <a:rPr lang="de-CH" dirty="0"/>
              <a:t>muss ich beweisen, dass ich als Frau genauso fähig bin wie ein Mann und dass </a:t>
            </a:r>
            <a:r>
              <a:rPr lang="de-CH" dirty="0" err="1"/>
              <a:t>Dalit</a:t>
            </a:r>
            <a:r>
              <a:rPr lang="de-CH" dirty="0"/>
              <a:t> </a:t>
            </a:r>
            <a:r>
              <a:rPr lang="de-CH" dirty="0" smtClean="0"/>
              <a:t>genau so </a:t>
            </a:r>
            <a:r>
              <a:rPr lang="de-CH" dirty="0"/>
              <a:t>fleissig sind wie andere Kasten.» Seit dem Abschluss der landwirtschaftlichen </a:t>
            </a:r>
            <a:r>
              <a:rPr lang="de-CH" dirty="0" smtClean="0"/>
              <a:t>Fachhochschule arbeitet </a:t>
            </a:r>
            <a:r>
              <a:rPr lang="de-CH" dirty="0" err="1"/>
              <a:t>Narma</a:t>
            </a:r>
            <a:r>
              <a:rPr lang="de-CH" dirty="0"/>
              <a:t> </a:t>
            </a:r>
            <a:r>
              <a:rPr lang="de-CH" dirty="0" smtClean="0"/>
              <a:t>als Agrar-beraterin</a:t>
            </a:r>
            <a:r>
              <a:rPr lang="de-CH" dirty="0"/>
              <a:t>. Sie lebt und arbeitet im entlegensten Teil des Bezirks </a:t>
            </a:r>
            <a:r>
              <a:rPr lang="de-CH" dirty="0" err="1"/>
              <a:t>Kalikot</a:t>
            </a:r>
            <a:r>
              <a:rPr lang="de-CH" dirty="0"/>
              <a:t>. </a:t>
            </a:r>
            <a:r>
              <a:rPr lang="de-CH" dirty="0" smtClean="0"/>
              <a:t>Es dauert </a:t>
            </a:r>
            <a:r>
              <a:rPr lang="de-CH" dirty="0"/>
              <a:t>einen Tag im Jeep und zwei Tage zu Fuss von zu Hause bis zu ihrem Arbeitsplatz.</a:t>
            </a:r>
          </a:p>
        </p:txBody>
      </p:sp>
    </p:spTree>
    <p:extLst>
      <p:ext uri="{BB962C8B-B14F-4D97-AF65-F5344CB8AC3E}">
        <p14:creationId xmlns:p14="http://schemas.microsoft.com/office/powerpoint/2010/main" val="3287946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Natacha</a:t>
            </a:r>
            <a:r>
              <a:rPr lang="de-CH" dirty="0"/>
              <a:t> </a:t>
            </a:r>
            <a:r>
              <a:rPr lang="de-CH" dirty="0" err="1">
                <a:solidFill>
                  <a:srgbClr val="FF0000"/>
                </a:solidFill>
              </a:rPr>
              <a:t>Compaoré</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38 Jahre | Burkina Faso</a:t>
            </a:r>
          </a:p>
          <a:p>
            <a:r>
              <a:rPr lang="de-CH" dirty="0"/>
              <a:t>Stellvertretende Programmkoordinatorin</a:t>
            </a:r>
          </a:p>
          <a:p>
            <a:r>
              <a:rPr lang="de-CH" i="1" dirty="0"/>
              <a:t>Fastenopfer</a:t>
            </a:r>
            <a:r>
              <a:rPr lang="de-CH" dirty="0"/>
              <a:t>-Landesprogramm</a:t>
            </a:r>
          </a:p>
        </p:txBody>
      </p:sp>
      <p:sp>
        <p:nvSpPr>
          <p:cNvPr id="5" name="Textplatzhalter 4"/>
          <p:cNvSpPr>
            <a:spLocks noGrp="1"/>
          </p:cNvSpPr>
          <p:nvPr>
            <p:ph type="body" sz="quarter" idx="10"/>
          </p:nvPr>
        </p:nvSpPr>
        <p:spPr/>
        <p:txBody>
          <a:bodyPr/>
          <a:lstStyle/>
          <a:p>
            <a:r>
              <a:rPr lang="de-CH" b="1" dirty="0"/>
              <a:t>«Um eine Gesellschaft zu verändern, ist die Bildung von Frauen </a:t>
            </a:r>
            <a:r>
              <a:rPr lang="de-CH" b="1" dirty="0" smtClean="0"/>
              <a:t>elementar. Ich </a:t>
            </a:r>
            <a:r>
              <a:rPr lang="de-CH" b="1" dirty="0"/>
              <a:t>wünsche mir, dass es keine Unterschiede mehr </a:t>
            </a:r>
            <a:r>
              <a:rPr lang="de-CH" b="1" dirty="0" smtClean="0"/>
              <a:t> zwischen Mädchen und </a:t>
            </a:r>
            <a:r>
              <a:rPr lang="de-CH" b="1" dirty="0"/>
              <a:t>Jungen gibt. </a:t>
            </a:r>
            <a:endParaRPr lang="de-CH" b="1" dirty="0" smtClean="0"/>
          </a:p>
          <a:p>
            <a:r>
              <a:rPr lang="de-CH" b="1" dirty="0" smtClean="0"/>
              <a:t>Kurz</a:t>
            </a:r>
            <a:r>
              <a:rPr lang="de-CH" b="1" dirty="0"/>
              <a:t>: dass allen Menschen ihr Platz in </a:t>
            </a:r>
            <a:r>
              <a:rPr lang="de-CH" b="1" dirty="0" smtClean="0"/>
              <a:t>der Gesellschaft </a:t>
            </a:r>
            <a:r>
              <a:rPr lang="de-CH" b="1" dirty="0"/>
              <a:t>gegeben wird.»</a:t>
            </a:r>
            <a:endParaRPr lang="de-CH" dirty="0"/>
          </a:p>
        </p:txBody>
      </p:sp>
      <p:sp>
        <p:nvSpPr>
          <p:cNvPr id="6" name="Textplatzhalter 5"/>
          <p:cNvSpPr>
            <a:spLocks noGrp="1"/>
          </p:cNvSpPr>
          <p:nvPr>
            <p:ph type="body" sz="quarter" idx="11"/>
          </p:nvPr>
        </p:nvSpPr>
        <p:spPr>
          <a:xfrm>
            <a:off x="526749" y="5797634"/>
            <a:ext cx="5206485" cy="1144587"/>
          </a:xfrm>
        </p:spPr>
        <p:txBody>
          <a:bodyPr/>
          <a:lstStyle/>
          <a:p>
            <a:r>
              <a:rPr lang="de-CH" dirty="0"/>
              <a:t>Natacha </a:t>
            </a:r>
            <a:r>
              <a:rPr lang="de-CH" dirty="0" err="1"/>
              <a:t>Compaoré</a:t>
            </a:r>
            <a:r>
              <a:rPr lang="de-CH" dirty="0"/>
              <a:t> wurde in Ouagadougou geboren, wo sie auch heute noch lebt. Sie </a:t>
            </a:r>
            <a:r>
              <a:rPr lang="de-CH" dirty="0" smtClean="0"/>
              <a:t>gehört zur </a:t>
            </a:r>
            <a:r>
              <a:rPr lang="de-CH" dirty="0"/>
              <a:t>grossen Ethnie der </a:t>
            </a:r>
            <a:r>
              <a:rPr lang="de-CH" dirty="0" err="1"/>
              <a:t>Moaga</a:t>
            </a:r>
            <a:r>
              <a:rPr lang="de-CH" dirty="0"/>
              <a:t> auf dem Zentralplateau. 2004 – nach dem Abschluss in </a:t>
            </a:r>
            <a:r>
              <a:rPr lang="de-CH" dirty="0" smtClean="0"/>
              <a:t>Soziologie – arbeitete </a:t>
            </a:r>
            <a:r>
              <a:rPr lang="de-CH" dirty="0"/>
              <a:t>sie als wissenschaftliche Mitarbeiterin in einem </a:t>
            </a:r>
            <a:r>
              <a:rPr lang="de-CH" dirty="0" smtClean="0"/>
              <a:t>Forschungsinstitut </a:t>
            </a:r>
            <a:r>
              <a:rPr lang="de-CH" dirty="0"/>
              <a:t>für </a:t>
            </a:r>
            <a:r>
              <a:rPr lang="de-CH" dirty="0" smtClean="0"/>
              <a:t>Bevölkerungswissenschaft. An </a:t>
            </a:r>
            <a:r>
              <a:rPr lang="de-CH" dirty="0"/>
              <a:t>ihrer heutigen Arbeit als Programmkoordinatorin schätzt sie besonders, dass </a:t>
            </a:r>
            <a:r>
              <a:rPr lang="de-CH" dirty="0" smtClean="0"/>
              <a:t>dadurch nachhaltige </a:t>
            </a:r>
            <a:r>
              <a:rPr lang="de-CH" dirty="0"/>
              <a:t>Entwicklung gefördert wird. Natacha ist verheiratet und Mutter.</a:t>
            </a:r>
          </a:p>
        </p:txBody>
      </p:sp>
    </p:spTree>
    <p:extLst>
      <p:ext uri="{BB962C8B-B14F-4D97-AF65-F5344CB8AC3E}">
        <p14:creationId xmlns:p14="http://schemas.microsoft.com/office/powerpoint/2010/main" val="34978153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Soeur</a:t>
            </a:r>
            <a:r>
              <a:rPr lang="de-CH" dirty="0"/>
              <a:t> </a:t>
            </a:r>
            <a:r>
              <a:rPr lang="de-CH" dirty="0">
                <a:solidFill>
                  <a:srgbClr val="FF0000"/>
                </a:solidFill>
              </a:rPr>
              <a:t>Nathalie</a:t>
            </a:r>
          </a:p>
        </p:txBody>
      </p:sp>
      <p:sp>
        <p:nvSpPr>
          <p:cNvPr id="4" name="Textplatzhalter 3"/>
          <p:cNvSpPr>
            <a:spLocks noGrp="1"/>
          </p:cNvSpPr>
          <p:nvPr>
            <p:ph type="body" sz="half" idx="2"/>
          </p:nvPr>
        </p:nvSpPr>
        <p:spPr/>
        <p:txBody>
          <a:bodyPr/>
          <a:lstStyle/>
          <a:p>
            <a:r>
              <a:rPr lang="de-CH" dirty="0"/>
              <a:t>47 Jahre | DR Kongo</a:t>
            </a:r>
          </a:p>
          <a:p>
            <a:r>
              <a:rPr lang="de-CH" dirty="0" smtClean="0"/>
              <a:t>Koordinatorin </a:t>
            </a:r>
          </a:p>
          <a:p>
            <a:r>
              <a:rPr lang="de-CH" dirty="0" err="1" smtClean="0"/>
              <a:t>Centre</a:t>
            </a:r>
            <a:r>
              <a:rPr lang="de-CH" dirty="0" smtClean="0"/>
              <a:t> </a:t>
            </a:r>
            <a:r>
              <a:rPr lang="de-CH" dirty="0" err="1"/>
              <a:t>d’Aide</a:t>
            </a:r>
            <a:r>
              <a:rPr lang="de-CH" dirty="0"/>
              <a:t> </a:t>
            </a:r>
            <a:r>
              <a:rPr lang="de-CH" dirty="0" err="1" smtClean="0"/>
              <a:t>Juridique</a:t>
            </a:r>
            <a:r>
              <a:rPr lang="de-CH" dirty="0" smtClean="0"/>
              <a:t> et </a:t>
            </a:r>
            <a:r>
              <a:rPr lang="de-CH" dirty="0" err="1"/>
              <a:t>Judiciaire</a:t>
            </a:r>
            <a:r>
              <a:rPr lang="de-CH" dirty="0"/>
              <a:t> in </a:t>
            </a:r>
            <a:r>
              <a:rPr lang="de-CH" dirty="0" err="1"/>
              <a:t>Kolwezi</a:t>
            </a:r>
            <a:endParaRPr lang="de-CH" dirty="0"/>
          </a:p>
        </p:txBody>
      </p:sp>
      <p:sp>
        <p:nvSpPr>
          <p:cNvPr id="5" name="Textplatzhalter 4"/>
          <p:cNvSpPr>
            <a:spLocks noGrp="1"/>
          </p:cNvSpPr>
          <p:nvPr>
            <p:ph type="body" sz="quarter" idx="10"/>
          </p:nvPr>
        </p:nvSpPr>
        <p:spPr/>
        <p:txBody>
          <a:bodyPr/>
          <a:lstStyle/>
          <a:p>
            <a:r>
              <a:rPr lang="de-CH" b="1" dirty="0"/>
              <a:t>«Die Armut um mich herum hat viele Gesichter und ist zu </a:t>
            </a:r>
            <a:r>
              <a:rPr lang="de-CH" b="1" dirty="0" smtClean="0"/>
              <a:t>krass, als </a:t>
            </a:r>
            <a:r>
              <a:rPr lang="de-CH" b="1" dirty="0"/>
              <a:t>dass man die Ohren und das Herz davor verschliessen könnte.»</a:t>
            </a:r>
            <a:endParaRPr lang="de-CH" dirty="0"/>
          </a:p>
        </p:txBody>
      </p:sp>
      <p:sp>
        <p:nvSpPr>
          <p:cNvPr id="6" name="Textplatzhalter 5"/>
          <p:cNvSpPr>
            <a:spLocks noGrp="1"/>
          </p:cNvSpPr>
          <p:nvPr>
            <p:ph type="body" sz="quarter" idx="11"/>
          </p:nvPr>
        </p:nvSpPr>
        <p:spPr>
          <a:xfrm>
            <a:off x="526749" y="5814052"/>
            <a:ext cx="5206485" cy="1144587"/>
          </a:xfrm>
        </p:spPr>
        <p:txBody>
          <a:bodyPr/>
          <a:lstStyle/>
          <a:p>
            <a:r>
              <a:rPr lang="de-CH" dirty="0" err="1"/>
              <a:t>Soeur</a:t>
            </a:r>
            <a:r>
              <a:rPr lang="de-CH" dirty="0"/>
              <a:t> Nathalie ist Ordensfrau bei den Schwestern von «Notre Dame», </a:t>
            </a:r>
            <a:r>
              <a:rPr lang="de-CH" dirty="0" smtClean="0"/>
              <a:t>den Kanonissinnen des heiligen Augustinus</a:t>
            </a:r>
            <a:r>
              <a:rPr lang="de-CH" dirty="0"/>
              <a:t>. Als ausgebildete Rechtsanwältin leitet sie die juristische </a:t>
            </a:r>
            <a:r>
              <a:rPr lang="de-CH" dirty="0" smtClean="0"/>
              <a:t>Beratungsstelle «</a:t>
            </a:r>
            <a:r>
              <a:rPr lang="de-CH" dirty="0" err="1" smtClean="0"/>
              <a:t>Centre</a:t>
            </a:r>
            <a:r>
              <a:rPr lang="de-CH" dirty="0" smtClean="0"/>
              <a:t> </a:t>
            </a:r>
            <a:r>
              <a:rPr lang="de-CH" dirty="0" err="1"/>
              <a:t>d’Aide</a:t>
            </a:r>
            <a:r>
              <a:rPr lang="de-CH" dirty="0"/>
              <a:t> </a:t>
            </a:r>
            <a:r>
              <a:rPr lang="de-CH" dirty="0" err="1"/>
              <a:t>Juridique</a:t>
            </a:r>
            <a:r>
              <a:rPr lang="de-CH" dirty="0"/>
              <a:t> et </a:t>
            </a:r>
            <a:r>
              <a:rPr lang="de-CH" dirty="0" err="1" smtClean="0"/>
              <a:t>Judiciaire</a:t>
            </a:r>
            <a:r>
              <a:rPr lang="de-CH" dirty="0" smtClean="0"/>
              <a:t> </a:t>
            </a:r>
            <a:r>
              <a:rPr lang="de-CH" dirty="0"/>
              <a:t>in </a:t>
            </a:r>
            <a:r>
              <a:rPr lang="de-CH" dirty="0" err="1"/>
              <a:t>Kolwezi</a:t>
            </a:r>
            <a:r>
              <a:rPr lang="de-CH" dirty="0"/>
              <a:t>» und leistet – oft unter </a:t>
            </a:r>
            <a:r>
              <a:rPr lang="de-CH" dirty="0" smtClean="0"/>
              <a:t>lebensbedrohlichen Umständen </a:t>
            </a:r>
            <a:r>
              <a:rPr lang="de-CH" dirty="0"/>
              <a:t>– den </a:t>
            </a:r>
            <a:r>
              <a:rPr lang="de-CH" dirty="0" smtClean="0"/>
              <a:t>Opfern </a:t>
            </a:r>
            <a:r>
              <a:rPr lang="de-CH" dirty="0"/>
              <a:t>der Mine in </a:t>
            </a:r>
            <a:r>
              <a:rPr lang="de-CH" dirty="0" err="1"/>
              <a:t>Kolwezi</a:t>
            </a:r>
            <a:r>
              <a:rPr lang="de-CH" dirty="0"/>
              <a:t> Rechtsbeistand. </a:t>
            </a:r>
            <a:r>
              <a:rPr lang="de-CH" dirty="0" err="1"/>
              <a:t>Soeur</a:t>
            </a:r>
            <a:r>
              <a:rPr lang="de-CH" dirty="0"/>
              <a:t> Nathalie ist auch </a:t>
            </a:r>
            <a:r>
              <a:rPr lang="de-CH" dirty="0" smtClean="0"/>
              <a:t>stellvertretende Exekutivsekretärin </a:t>
            </a:r>
            <a:r>
              <a:rPr lang="de-CH" dirty="0"/>
              <a:t>der Bischöflichen Kommission für </a:t>
            </a:r>
            <a:r>
              <a:rPr lang="de-CH" dirty="0" smtClean="0"/>
              <a:t>Gerechtigkeit </a:t>
            </a:r>
            <a:r>
              <a:rPr lang="de-CH" dirty="0"/>
              <a:t>und Frieden.</a:t>
            </a:r>
          </a:p>
        </p:txBody>
      </p:sp>
      <p:pic>
        <p:nvPicPr>
          <p:cNvPr id="11" name="Bildplatzhalter 10"/>
          <p:cNvPicPr>
            <a:picLocks noGrp="1" noChangeAspect="1"/>
          </p:cNvPicPr>
          <p:nvPr>
            <p:ph type="pic" idx="1"/>
          </p:nvPr>
        </p:nvPicPr>
        <p:blipFill>
          <a:blip r:embed="rId3"/>
          <a:srcRect l="638" r="638"/>
          <a:stretch>
            <a:fillRect/>
          </a:stretch>
        </p:blipFill>
        <p:spPr>
          <a:prstGeom prst="rect">
            <a:avLst/>
          </a:prstGeom>
        </p:spPr>
      </p:pic>
    </p:spTree>
    <p:extLst>
      <p:ext uri="{BB962C8B-B14F-4D97-AF65-F5344CB8AC3E}">
        <p14:creationId xmlns:p14="http://schemas.microsoft.com/office/powerpoint/2010/main" val="7312463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Nathalie</a:t>
            </a:r>
            <a:r>
              <a:rPr lang="de-CH" dirty="0"/>
              <a:t> </a:t>
            </a:r>
            <a:r>
              <a:rPr lang="de-CH" dirty="0">
                <a:solidFill>
                  <a:srgbClr val="FF0000"/>
                </a:solidFill>
              </a:rPr>
              <a:t>Kaboré</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28 Jahre | Burkina Faso</a:t>
            </a:r>
          </a:p>
          <a:p>
            <a:r>
              <a:rPr lang="de-CH" dirty="0"/>
              <a:t>Projektkoordinatorin | </a:t>
            </a:r>
            <a:r>
              <a:rPr lang="de-CH" dirty="0" err="1"/>
              <a:t>Association</a:t>
            </a:r>
            <a:r>
              <a:rPr lang="de-CH" dirty="0"/>
              <a:t> Neeb </a:t>
            </a:r>
            <a:r>
              <a:rPr lang="de-CH" dirty="0" err="1"/>
              <a:t>Nooma</a:t>
            </a:r>
            <a:endParaRPr lang="de-CH" dirty="0"/>
          </a:p>
          <a:p>
            <a:r>
              <a:rPr lang="fr-FR" dirty="0"/>
              <a:t>pour un Développement Intégré (ANDI)</a:t>
            </a:r>
            <a:endParaRPr lang="de-CH" dirty="0"/>
          </a:p>
        </p:txBody>
      </p:sp>
      <p:sp>
        <p:nvSpPr>
          <p:cNvPr id="5" name="Textplatzhalter 4"/>
          <p:cNvSpPr>
            <a:spLocks noGrp="1"/>
          </p:cNvSpPr>
          <p:nvPr>
            <p:ph type="body" sz="quarter" idx="10"/>
          </p:nvPr>
        </p:nvSpPr>
        <p:spPr/>
        <p:txBody>
          <a:bodyPr/>
          <a:lstStyle/>
          <a:p>
            <a:r>
              <a:rPr lang="de-CH" b="1" dirty="0"/>
              <a:t>«Den zukünftigen Generationen wünsche ich andere </a:t>
            </a:r>
            <a:r>
              <a:rPr lang="de-CH" b="1" dirty="0" smtClean="0"/>
              <a:t>Herausforderungen als </a:t>
            </a:r>
            <a:r>
              <a:rPr lang="de-CH" b="1" dirty="0"/>
              <a:t>unsere; dass unsere Kämpfe für sie nicht mehr aktuell sein </a:t>
            </a:r>
            <a:r>
              <a:rPr lang="de-CH" b="1" dirty="0" smtClean="0"/>
              <a:t>werden. Ich </a:t>
            </a:r>
            <a:r>
              <a:rPr lang="de-CH" b="1" dirty="0"/>
              <a:t>wünsche ihnen, dass sie an anderen </a:t>
            </a:r>
            <a:r>
              <a:rPr lang="de-CH" b="1" dirty="0" smtClean="0"/>
              <a:t>Entwicklungsbaustellen für unser </a:t>
            </a:r>
            <a:r>
              <a:rPr lang="de-CH" b="1" dirty="0"/>
              <a:t>geliebtes Land beteiligt sind.»</a:t>
            </a:r>
            <a:endParaRPr lang="de-CH" dirty="0"/>
          </a:p>
        </p:txBody>
      </p:sp>
      <p:sp>
        <p:nvSpPr>
          <p:cNvPr id="6" name="Textplatzhalter 5"/>
          <p:cNvSpPr>
            <a:spLocks noGrp="1"/>
          </p:cNvSpPr>
          <p:nvPr>
            <p:ph type="body" sz="quarter" idx="11"/>
          </p:nvPr>
        </p:nvSpPr>
        <p:spPr>
          <a:xfrm>
            <a:off x="526749" y="6006557"/>
            <a:ext cx="5206485" cy="1144587"/>
          </a:xfrm>
        </p:spPr>
        <p:txBody>
          <a:bodyPr/>
          <a:lstStyle/>
          <a:p>
            <a:r>
              <a:rPr lang="de-CH" dirty="0"/>
              <a:t>Nathalie Kaboré hat Makroökonomie studiert. «Während meines Studiums entdeckte ich </a:t>
            </a:r>
            <a:r>
              <a:rPr lang="de-CH" dirty="0" smtClean="0"/>
              <a:t>plötzlich den </a:t>
            </a:r>
            <a:r>
              <a:rPr lang="de-CH" dirty="0"/>
              <a:t>Fachbereich, der mehr Fokus auf soziale Wirtschaft legte. Ich habe mich dann </a:t>
            </a:r>
            <a:r>
              <a:rPr lang="de-CH" dirty="0" smtClean="0"/>
              <a:t>darauf konzentriert</a:t>
            </a:r>
            <a:r>
              <a:rPr lang="de-CH" dirty="0"/>
              <a:t>. Die Makroökonomie war zwar gut, aber die Entwicklung an der Basis </a:t>
            </a:r>
            <a:r>
              <a:rPr lang="de-CH" dirty="0" smtClean="0"/>
              <a:t>entsprach eher meinen </a:t>
            </a:r>
            <a:r>
              <a:rPr lang="de-CH" dirty="0"/>
              <a:t>beruflichen Erwartungen.» Heute arbeitet Nathalie als Projektkoordinatorin bei ANDI.</a:t>
            </a:r>
          </a:p>
        </p:txBody>
      </p:sp>
    </p:spTree>
    <p:extLst>
      <p:ext uri="{BB962C8B-B14F-4D97-AF65-F5344CB8AC3E}">
        <p14:creationId xmlns:p14="http://schemas.microsoft.com/office/powerpoint/2010/main" val="3107258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Ndiouck</a:t>
            </a:r>
            <a:r>
              <a:rPr lang="de-CH" dirty="0"/>
              <a:t> </a:t>
            </a:r>
            <a:r>
              <a:rPr lang="de-CH" dirty="0" err="1">
                <a:solidFill>
                  <a:srgbClr val="FF0000"/>
                </a:solidFill>
              </a:rPr>
              <a:t>Séne</a:t>
            </a:r>
            <a:endParaRPr lang="de-CH" dirty="0">
              <a:solidFill>
                <a:srgbClr val="FF0000"/>
              </a:solidFill>
            </a:endParaRPr>
          </a:p>
        </p:txBody>
      </p:sp>
      <p:pic>
        <p:nvPicPr>
          <p:cNvPr id="7" name="Bildplatzhalter 6"/>
          <p:cNvPicPr>
            <a:picLocks noGrp="1" noChangeAspect="1"/>
          </p:cNvPicPr>
          <p:nvPr>
            <p:ph type="pic" idx="1"/>
          </p:nvPr>
        </p:nvPicPr>
        <p:blipFill>
          <a:blip r:embed="rId3"/>
          <a:srcRect l="470" r="470"/>
          <a:stretch>
            <a:fillRect/>
          </a:stretch>
        </p:blipFill>
        <p:spPr>
          <a:prstGeom prst="rect">
            <a:avLst/>
          </a:prstGeom>
        </p:spPr>
      </p:pic>
      <p:sp>
        <p:nvSpPr>
          <p:cNvPr id="4" name="Textplatzhalter 3"/>
          <p:cNvSpPr>
            <a:spLocks noGrp="1"/>
          </p:cNvSpPr>
          <p:nvPr>
            <p:ph type="body" sz="half" idx="2"/>
          </p:nvPr>
        </p:nvSpPr>
        <p:spPr/>
        <p:txBody>
          <a:bodyPr/>
          <a:lstStyle/>
          <a:p>
            <a:r>
              <a:rPr lang="de-CH" dirty="0"/>
              <a:t>38 Jahre | Senegal</a:t>
            </a:r>
          </a:p>
          <a:p>
            <a:r>
              <a:rPr lang="de-CH" dirty="0"/>
              <a:t>Sekretärin einer Solidaritätskalebasse </a:t>
            </a:r>
            <a:r>
              <a:rPr lang="de-CH" dirty="0" smtClean="0"/>
              <a:t>und des </a:t>
            </a:r>
            <a:r>
              <a:rPr lang="de-CH" dirty="0" err="1" smtClean="0"/>
              <a:t>Sesséne</a:t>
            </a:r>
            <a:r>
              <a:rPr lang="de-CH" dirty="0" smtClean="0"/>
              <a:t>-Kalebassennetzwerks | </a:t>
            </a:r>
            <a:r>
              <a:rPr lang="de-CH" dirty="0" err="1"/>
              <a:t>Agrécol</a:t>
            </a:r>
            <a:r>
              <a:rPr lang="de-CH" dirty="0"/>
              <a:t> </a:t>
            </a:r>
            <a:r>
              <a:rPr lang="de-CH" dirty="0" err="1"/>
              <a:t>Afrique</a:t>
            </a:r>
            <a:endParaRPr lang="de-CH" dirty="0"/>
          </a:p>
        </p:txBody>
      </p:sp>
      <p:sp>
        <p:nvSpPr>
          <p:cNvPr id="5" name="Textplatzhalter 4"/>
          <p:cNvSpPr>
            <a:spLocks noGrp="1"/>
          </p:cNvSpPr>
          <p:nvPr>
            <p:ph type="body" sz="quarter" idx="10"/>
          </p:nvPr>
        </p:nvSpPr>
        <p:spPr/>
        <p:txBody>
          <a:bodyPr/>
          <a:lstStyle/>
          <a:p>
            <a:r>
              <a:rPr lang="de-CH" b="1" dirty="0"/>
              <a:t>«Ich war eine der jüngsten Frauen im Dorf, die sehr früh </a:t>
            </a:r>
            <a:r>
              <a:rPr lang="de-CH" b="1" dirty="0" smtClean="0"/>
              <a:t>Verantwortung übernehmen </a:t>
            </a:r>
            <a:r>
              <a:rPr lang="de-CH" b="1" dirty="0"/>
              <a:t>durfte. Dieses Vertrauen, welches ich unter den </a:t>
            </a:r>
            <a:r>
              <a:rPr lang="de-CH" b="1" dirty="0" smtClean="0"/>
              <a:t> Frauen geniesse</a:t>
            </a:r>
            <a:r>
              <a:rPr lang="de-CH" b="1" dirty="0"/>
              <a:t>, motiviert mich jeden Tag aufs Neue</a:t>
            </a:r>
            <a:r>
              <a:rPr lang="de-CH" b="1" dirty="0" smtClean="0"/>
              <a:t>.» </a:t>
            </a:r>
            <a:endParaRPr lang="de-CH" dirty="0"/>
          </a:p>
        </p:txBody>
      </p:sp>
      <p:sp>
        <p:nvSpPr>
          <p:cNvPr id="6" name="Textplatzhalter 5"/>
          <p:cNvSpPr>
            <a:spLocks noGrp="1"/>
          </p:cNvSpPr>
          <p:nvPr>
            <p:ph type="body" sz="quarter" idx="11"/>
          </p:nvPr>
        </p:nvSpPr>
        <p:spPr>
          <a:xfrm>
            <a:off x="526749" y="5713413"/>
            <a:ext cx="5206485" cy="1144587"/>
          </a:xfrm>
        </p:spPr>
        <p:txBody>
          <a:bodyPr/>
          <a:lstStyle/>
          <a:p>
            <a:r>
              <a:rPr lang="de-CH" dirty="0"/>
              <a:t>1996, nach ihrer Heirat mit 16 Jahren, kam </a:t>
            </a:r>
            <a:r>
              <a:rPr lang="de-CH" dirty="0" err="1"/>
              <a:t>Ndiouck</a:t>
            </a:r>
            <a:r>
              <a:rPr lang="de-CH" dirty="0"/>
              <a:t> </a:t>
            </a:r>
            <a:r>
              <a:rPr lang="de-CH" dirty="0" err="1"/>
              <a:t>Séne</a:t>
            </a:r>
            <a:r>
              <a:rPr lang="de-CH" dirty="0"/>
              <a:t> nach </a:t>
            </a:r>
            <a:r>
              <a:rPr lang="de-CH" dirty="0" err="1"/>
              <a:t>Niomar</a:t>
            </a:r>
            <a:r>
              <a:rPr lang="de-CH" dirty="0"/>
              <a:t> im Bezirk </a:t>
            </a:r>
            <a:r>
              <a:rPr lang="de-CH" dirty="0" err="1"/>
              <a:t>Ndiambour</a:t>
            </a:r>
            <a:r>
              <a:rPr lang="de-CH" dirty="0"/>
              <a:t>, </a:t>
            </a:r>
            <a:r>
              <a:rPr lang="de-CH" dirty="0" smtClean="0"/>
              <a:t>um bei </a:t>
            </a:r>
            <a:r>
              <a:rPr lang="de-CH" dirty="0"/>
              <a:t>ihrem Ehemann zu wohnen. Sie trat aus der fünften Klasse aus, nachdem sie </a:t>
            </a:r>
            <a:r>
              <a:rPr lang="de-CH" dirty="0" smtClean="0"/>
              <a:t>ihren Grundschulabschluss gemacht </a:t>
            </a:r>
            <a:r>
              <a:rPr lang="de-CH" dirty="0"/>
              <a:t>hatte. Seit 2000 – seit mehr als 15 </a:t>
            </a:r>
            <a:r>
              <a:rPr lang="de-CH" dirty="0" smtClean="0"/>
              <a:t>Jahren </a:t>
            </a:r>
            <a:r>
              <a:rPr lang="de-CH" dirty="0"/>
              <a:t>– engagiert sie sich als Fr </a:t>
            </a:r>
            <a:r>
              <a:rPr lang="de-CH" dirty="0" smtClean="0"/>
              <a:t>eiwillige und </a:t>
            </a:r>
            <a:r>
              <a:rPr lang="de-CH" dirty="0"/>
              <a:t>wurde später die Gesundheitsverantwortliche des Dorfes. Im Jahr 2012 beteiligte </a:t>
            </a:r>
            <a:r>
              <a:rPr lang="de-CH" dirty="0" smtClean="0"/>
              <a:t>sie sich bei der </a:t>
            </a:r>
            <a:r>
              <a:rPr lang="de-CH" dirty="0"/>
              <a:t>Einrichtung einer </a:t>
            </a:r>
            <a:r>
              <a:rPr lang="de-CH" dirty="0" smtClean="0"/>
              <a:t>Solidaritätskalebasse </a:t>
            </a:r>
            <a:r>
              <a:rPr lang="de-CH" dirty="0"/>
              <a:t>in ihrem Quartier. Seitdem besetzt </a:t>
            </a:r>
            <a:r>
              <a:rPr lang="de-CH" dirty="0" err="1"/>
              <a:t>Ndiouck</a:t>
            </a:r>
            <a:r>
              <a:rPr lang="de-CH" dirty="0"/>
              <a:t> </a:t>
            </a:r>
            <a:r>
              <a:rPr lang="de-CH" dirty="0" smtClean="0"/>
              <a:t>auch den </a:t>
            </a:r>
            <a:r>
              <a:rPr lang="de-CH" dirty="0"/>
              <a:t>Sekretariatsposten bei </a:t>
            </a:r>
            <a:r>
              <a:rPr lang="de-CH" dirty="0" err="1"/>
              <a:t>Agrécol</a:t>
            </a:r>
            <a:r>
              <a:rPr lang="de-CH" dirty="0"/>
              <a:t>.</a:t>
            </a:r>
          </a:p>
        </p:txBody>
      </p:sp>
    </p:spTree>
    <p:extLst>
      <p:ext uri="{BB962C8B-B14F-4D97-AF65-F5344CB8AC3E}">
        <p14:creationId xmlns:p14="http://schemas.microsoft.com/office/powerpoint/2010/main" val="121364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Belén</a:t>
            </a:r>
            <a:r>
              <a:rPr lang="de-CH" dirty="0"/>
              <a:t> </a:t>
            </a:r>
            <a:r>
              <a:rPr lang="de-CH" dirty="0">
                <a:solidFill>
                  <a:srgbClr val="FF0000"/>
                </a:solidFill>
              </a:rPr>
              <a:t>Alarcón </a:t>
            </a:r>
            <a:r>
              <a:rPr lang="de-CH" dirty="0" err="1">
                <a:solidFill>
                  <a:srgbClr val="FF0000"/>
                </a:solidFill>
              </a:rPr>
              <a:t>Alarcón</a:t>
            </a:r>
            <a:endParaRPr lang="de-CH" dirty="0">
              <a:solidFill>
                <a:srgbClr val="FF0000"/>
              </a:solidFill>
            </a:endParaRPr>
          </a:p>
        </p:txBody>
      </p:sp>
      <p:pic>
        <p:nvPicPr>
          <p:cNvPr id="8" name="Bildplatzhalter 7"/>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a:xfrm>
            <a:off x="526749" y="1467127"/>
            <a:ext cx="5206786" cy="798276"/>
          </a:xfrm>
        </p:spPr>
        <p:txBody>
          <a:bodyPr/>
          <a:lstStyle/>
          <a:p>
            <a:r>
              <a:rPr lang="de-CH" dirty="0"/>
              <a:t>59 Jahre | Kolumbien</a:t>
            </a:r>
          </a:p>
          <a:p>
            <a:r>
              <a:rPr lang="de-CH" dirty="0"/>
              <a:t>Geschäftsführerin </a:t>
            </a:r>
          </a:p>
          <a:p>
            <a:r>
              <a:rPr lang="de-CH" dirty="0" err="1" smtClean="0"/>
              <a:t>Corporación</a:t>
            </a:r>
            <a:r>
              <a:rPr lang="de-CH" dirty="0" smtClean="0"/>
              <a:t> </a:t>
            </a:r>
            <a:r>
              <a:rPr lang="de-CH" dirty="0" err="1" smtClean="0"/>
              <a:t>Plataforma</a:t>
            </a:r>
            <a:r>
              <a:rPr lang="de-CH" dirty="0" smtClean="0"/>
              <a:t> </a:t>
            </a:r>
            <a:r>
              <a:rPr lang="de-CH" dirty="0" err="1"/>
              <a:t>Sur</a:t>
            </a:r>
            <a:r>
              <a:rPr lang="de-CH" dirty="0"/>
              <a:t> de </a:t>
            </a:r>
            <a:r>
              <a:rPr lang="de-CH" dirty="0" err="1" smtClean="0"/>
              <a:t>Procesos</a:t>
            </a:r>
            <a:r>
              <a:rPr lang="de-CH" dirty="0" smtClean="0"/>
              <a:t> y </a:t>
            </a:r>
            <a:r>
              <a:rPr lang="de-CH" dirty="0" err="1"/>
              <a:t>Organizaciones</a:t>
            </a:r>
            <a:r>
              <a:rPr lang="de-CH" dirty="0"/>
              <a:t> </a:t>
            </a:r>
            <a:r>
              <a:rPr lang="de-CH" dirty="0" err="1"/>
              <a:t>Sociales</a:t>
            </a:r>
            <a:endParaRPr lang="de-CH" dirty="0"/>
          </a:p>
        </p:txBody>
      </p:sp>
      <p:sp>
        <p:nvSpPr>
          <p:cNvPr id="5" name="Textplatzhalter 4"/>
          <p:cNvSpPr>
            <a:spLocks noGrp="1"/>
          </p:cNvSpPr>
          <p:nvPr>
            <p:ph type="body" sz="quarter" idx="10"/>
          </p:nvPr>
        </p:nvSpPr>
        <p:spPr/>
        <p:txBody>
          <a:bodyPr/>
          <a:lstStyle/>
          <a:p>
            <a:r>
              <a:rPr lang="de-CH" b="1" dirty="0"/>
              <a:t>«Meine Stärke liegt in meiner </a:t>
            </a:r>
            <a:r>
              <a:rPr lang="de-CH" b="1" dirty="0" smtClean="0"/>
              <a:t>absoluten Gewissheit</a:t>
            </a:r>
            <a:r>
              <a:rPr lang="de-CH" b="1" dirty="0"/>
              <a:t>, dass </a:t>
            </a:r>
            <a:r>
              <a:rPr lang="de-CH" b="1" dirty="0" smtClean="0"/>
              <a:t>eine andere </a:t>
            </a:r>
            <a:r>
              <a:rPr lang="de-CH" b="1" dirty="0"/>
              <a:t>Welt möglich ist; und dass wir genug fähige und kreative </a:t>
            </a:r>
            <a:r>
              <a:rPr lang="de-CH" b="1" dirty="0" smtClean="0"/>
              <a:t>Frauen und </a:t>
            </a:r>
            <a:r>
              <a:rPr lang="de-CH" b="1" dirty="0"/>
              <a:t>Männer sind, um eine bessere Welt aufzubauen.»</a:t>
            </a:r>
            <a:endParaRPr lang="de-CH" dirty="0"/>
          </a:p>
        </p:txBody>
      </p:sp>
      <p:sp>
        <p:nvSpPr>
          <p:cNvPr id="6" name="Textplatzhalter 5"/>
          <p:cNvSpPr>
            <a:spLocks noGrp="1"/>
          </p:cNvSpPr>
          <p:nvPr>
            <p:ph type="body" sz="quarter" idx="11"/>
          </p:nvPr>
        </p:nvSpPr>
        <p:spPr>
          <a:xfrm>
            <a:off x="526749" y="5713413"/>
            <a:ext cx="5206485" cy="1144587"/>
          </a:xfrm>
        </p:spPr>
        <p:txBody>
          <a:bodyPr/>
          <a:lstStyle/>
          <a:p>
            <a:r>
              <a:rPr lang="de-CH" dirty="0"/>
              <a:t>Belén Alarcón </a:t>
            </a:r>
            <a:r>
              <a:rPr lang="de-CH" dirty="0" err="1"/>
              <a:t>Alarcón</a:t>
            </a:r>
            <a:r>
              <a:rPr lang="de-CH" dirty="0"/>
              <a:t> wurde im Departement </a:t>
            </a:r>
            <a:r>
              <a:rPr lang="de-CH" dirty="0" err="1"/>
              <a:t>Tolima</a:t>
            </a:r>
            <a:r>
              <a:rPr lang="de-CH" dirty="0"/>
              <a:t> geboren und studierte als junge </a:t>
            </a:r>
            <a:r>
              <a:rPr lang="de-CH" dirty="0" smtClean="0"/>
              <a:t>Frau Krankenpflege</a:t>
            </a:r>
            <a:r>
              <a:rPr lang="de-CH" dirty="0"/>
              <a:t>. Während eines Praktikums im Krankenhaus traf sie einen jungen Patienten, </a:t>
            </a:r>
            <a:r>
              <a:rPr lang="de-CH" dirty="0" smtClean="0"/>
              <a:t>der im </a:t>
            </a:r>
            <a:r>
              <a:rPr lang="de-CH" dirty="0"/>
              <a:t>Guerillakrieg verwundet wurde. Dessen unwürdige Behandlung – trotz </a:t>
            </a:r>
            <a:r>
              <a:rPr lang="de-CH" dirty="0" smtClean="0"/>
              <a:t>lebensgefährlicher Schussverletzung </a:t>
            </a:r>
            <a:r>
              <a:rPr lang="de-CH" dirty="0"/>
              <a:t>gefesselt und bewacht zu sein – schockierte </a:t>
            </a:r>
            <a:r>
              <a:rPr lang="de-CH" dirty="0" smtClean="0"/>
              <a:t>sie </a:t>
            </a:r>
            <a:r>
              <a:rPr lang="de-CH" dirty="0"/>
              <a:t>so, dass sie sich fortan </a:t>
            </a:r>
            <a:r>
              <a:rPr lang="de-CH" dirty="0" smtClean="0"/>
              <a:t>für Menschenrechte </a:t>
            </a:r>
            <a:r>
              <a:rPr lang="de-CH" dirty="0"/>
              <a:t>und das humanitäre Völkerrecht einsetzte. Heute ist Belén </a:t>
            </a:r>
            <a:r>
              <a:rPr lang="de-CH" dirty="0" smtClean="0"/>
              <a:t>Geschäftsführerin der </a:t>
            </a:r>
            <a:r>
              <a:rPr lang="es-ES" dirty="0" smtClean="0"/>
              <a:t>Corporación </a:t>
            </a:r>
            <a:r>
              <a:rPr lang="es-ES" dirty="0"/>
              <a:t>Plataforma Sur de Procesos y Organizaciones Sociales.</a:t>
            </a:r>
            <a:endParaRPr lang="de-CH" dirty="0"/>
          </a:p>
        </p:txBody>
      </p:sp>
    </p:spTree>
    <p:extLst>
      <p:ext uri="{BB962C8B-B14F-4D97-AF65-F5344CB8AC3E}">
        <p14:creationId xmlns:p14="http://schemas.microsoft.com/office/powerpoint/2010/main" val="1878958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Ngai</a:t>
            </a:r>
            <a:r>
              <a:rPr lang="de-CH" dirty="0"/>
              <a:t> </a:t>
            </a:r>
            <a:r>
              <a:rPr lang="de-CH" dirty="0" err="1">
                <a:solidFill>
                  <a:srgbClr val="FF0000"/>
                </a:solidFill>
              </a:rPr>
              <a:t>Pun</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48 Jahre | Hong Kong, China</a:t>
            </a:r>
          </a:p>
          <a:p>
            <a:r>
              <a:rPr lang="de-CH" dirty="0"/>
              <a:t>Gründerin und Beraterin | </a:t>
            </a:r>
            <a:r>
              <a:rPr lang="de-CH" dirty="0" err="1"/>
              <a:t>Students</a:t>
            </a:r>
            <a:r>
              <a:rPr lang="de-CH" dirty="0"/>
              <a:t> </a:t>
            </a:r>
            <a:r>
              <a:rPr lang="de-CH" dirty="0" err="1"/>
              <a:t>and</a:t>
            </a:r>
            <a:r>
              <a:rPr lang="de-CH" dirty="0"/>
              <a:t> </a:t>
            </a:r>
            <a:r>
              <a:rPr lang="de-CH" dirty="0" err="1"/>
              <a:t>Scholars</a:t>
            </a:r>
            <a:endParaRPr lang="de-CH" dirty="0"/>
          </a:p>
          <a:p>
            <a:r>
              <a:rPr lang="de-CH" dirty="0" err="1"/>
              <a:t>Against</a:t>
            </a:r>
            <a:r>
              <a:rPr lang="de-CH" dirty="0"/>
              <a:t> Corporate </a:t>
            </a:r>
            <a:r>
              <a:rPr lang="de-CH" dirty="0" err="1"/>
              <a:t>Misbehavior</a:t>
            </a:r>
            <a:r>
              <a:rPr lang="de-CH" dirty="0"/>
              <a:t> (SACOM)</a:t>
            </a:r>
          </a:p>
        </p:txBody>
      </p:sp>
      <p:sp>
        <p:nvSpPr>
          <p:cNvPr id="5" name="Textplatzhalter 4"/>
          <p:cNvSpPr>
            <a:spLocks noGrp="1"/>
          </p:cNvSpPr>
          <p:nvPr>
            <p:ph type="body" sz="quarter" idx="10"/>
          </p:nvPr>
        </p:nvSpPr>
        <p:spPr/>
        <p:txBody>
          <a:bodyPr/>
          <a:lstStyle/>
          <a:p>
            <a:r>
              <a:rPr lang="de-CH" b="1" dirty="0"/>
              <a:t>«Meine Vorbilder sind all die kämpfenden Arbeiterinnen in China </a:t>
            </a:r>
            <a:r>
              <a:rPr lang="de-CH" b="1" dirty="0" smtClean="0"/>
              <a:t>– mit </a:t>
            </a:r>
            <a:r>
              <a:rPr lang="de-CH" b="1" dirty="0"/>
              <a:t>ihnen zusammen und für sie engagiere ich mich für faire </a:t>
            </a:r>
            <a:r>
              <a:rPr lang="de-CH" b="1" dirty="0" smtClean="0"/>
              <a:t> Arbeitsbedingungen.»</a:t>
            </a:r>
            <a:endParaRPr lang="de-CH" dirty="0"/>
          </a:p>
        </p:txBody>
      </p:sp>
      <p:sp>
        <p:nvSpPr>
          <p:cNvPr id="6" name="Textplatzhalter 5"/>
          <p:cNvSpPr>
            <a:spLocks noGrp="1"/>
          </p:cNvSpPr>
          <p:nvPr>
            <p:ph type="body" sz="quarter" idx="11"/>
          </p:nvPr>
        </p:nvSpPr>
        <p:spPr>
          <a:xfrm>
            <a:off x="526749" y="6285706"/>
            <a:ext cx="5206485" cy="1144587"/>
          </a:xfrm>
        </p:spPr>
        <p:txBody>
          <a:bodyPr/>
          <a:lstStyle/>
          <a:p>
            <a:r>
              <a:rPr lang="de-CH" dirty="0" err="1"/>
              <a:t>Ngai</a:t>
            </a:r>
            <a:r>
              <a:rPr lang="de-CH" dirty="0"/>
              <a:t> </a:t>
            </a:r>
            <a:r>
              <a:rPr lang="de-CH" dirty="0" err="1"/>
              <a:t>Pun</a:t>
            </a:r>
            <a:r>
              <a:rPr lang="de-CH" dirty="0"/>
              <a:t> ist Professorin für Soziologie an der University </a:t>
            </a:r>
            <a:r>
              <a:rPr lang="de-CH" dirty="0" err="1"/>
              <a:t>of</a:t>
            </a:r>
            <a:r>
              <a:rPr lang="de-CH" dirty="0"/>
              <a:t> Hong Kong. Sie hat mehrere </a:t>
            </a:r>
            <a:r>
              <a:rPr lang="de-CH" dirty="0" smtClean="0"/>
              <a:t>Bücher und </a:t>
            </a:r>
            <a:r>
              <a:rPr lang="de-CH" dirty="0"/>
              <a:t>Artikel über die Situation von Fabrikarbeiter/innen in </a:t>
            </a:r>
            <a:r>
              <a:rPr lang="de-CH" dirty="0" smtClean="0"/>
              <a:t>China </a:t>
            </a:r>
            <a:r>
              <a:rPr lang="de-CH" dirty="0"/>
              <a:t>veröffentlicht. Sie setzt </a:t>
            </a:r>
            <a:r>
              <a:rPr lang="de-CH" dirty="0" smtClean="0"/>
              <a:t>sich ausserdem </a:t>
            </a:r>
            <a:r>
              <a:rPr lang="de-CH" dirty="0"/>
              <a:t>für Arbeitsmigrant/innen in China und weltweit ein.</a:t>
            </a:r>
          </a:p>
        </p:txBody>
      </p:sp>
    </p:spTree>
    <p:extLst>
      <p:ext uri="{BB962C8B-B14F-4D97-AF65-F5344CB8AC3E}">
        <p14:creationId xmlns:p14="http://schemas.microsoft.com/office/powerpoint/2010/main" val="2219037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Nomvuzo</a:t>
            </a:r>
            <a:r>
              <a:rPr lang="de-CH" dirty="0"/>
              <a:t> </a:t>
            </a:r>
            <a:r>
              <a:rPr lang="de-CH" dirty="0" err="1">
                <a:solidFill>
                  <a:srgbClr val="FF0000"/>
                </a:solidFill>
              </a:rPr>
              <a:t>Nopote</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49 Jahre | Südafrika</a:t>
            </a:r>
          </a:p>
          <a:p>
            <a:r>
              <a:rPr lang="de-CH" dirty="0" err="1" smtClean="0"/>
              <a:t>Kleinbäuer</a:t>
            </a:r>
            <a:r>
              <a:rPr lang="de-CH" dirty="0" smtClean="0"/>
              <a:t>/</a:t>
            </a:r>
            <a:r>
              <a:rPr lang="de-CH" dirty="0" err="1" smtClean="0"/>
              <a:t>innenaktivistin</a:t>
            </a:r>
            <a:endParaRPr lang="de-CH" dirty="0" smtClean="0"/>
          </a:p>
          <a:p>
            <a:r>
              <a:rPr lang="de-CH" dirty="0" smtClean="0"/>
              <a:t>Trust </a:t>
            </a:r>
            <a:r>
              <a:rPr lang="de-CH" dirty="0" err="1"/>
              <a:t>for</a:t>
            </a:r>
            <a:r>
              <a:rPr lang="de-CH" dirty="0"/>
              <a:t> </a:t>
            </a:r>
            <a:r>
              <a:rPr lang="de-CH" dirty="0" smtClean="0"/>
              <a:t>Community </a:t>
            </a:r>
            <a:r>
              <a:rPr lang="de-CH" dirty="0" err="1" smtClean="0"/>
              <a:t>Outreach</a:t>
            </a:r>
            <a:r>
              <a:rPr lang="de-CH" dirty="0" smtClean="0"/>
              <a:t> </a:t>
            </a:r>
            <a:r>
              <a:rPr lang="de-CH" dirty="0" err="1"/>
              <a:t>and</a:t>
            </a:r>
            <a:r>
              <a:rPr lang="de-CH" dirty="0"/>
              <a:t> Education (TCOE)</a:t>
            </a:r>
          </a:p>
        </p:txBody>
      </p:sp>
      <p:sp>
        <p:nvSpPr>
          <p:cNvPr id="5" name="Textplatzhalter 4"/>
          <p:cNvSpPr>
            <a:spLocks noGrp="1"/>
          </p:cNvSpPr>
          <p:nvPr>
            <p:ph type="body" sz="quarter" idx="10"/>
          </p:nvPr>
        </p:nvSpPr>
        <p:spPr/>
        <p:txBody>
          <a:bodyPr/>
          <a:lstStyle/>
          <a:p>
            <a:r>
              <a:rPr lang="de-CH" b="1" dirty="0"/>
              <a:t>«Schon als Kind habe ich beobachtet, dass wir Frauen im </a:t>
            </a:r>
            <a:r>
              <a:rPr lang="de-CH" b="1" dirty="0" smtClean="0"/>
              <a:t>ländlichen Raum </a:t>
            </a:r>
            <a:r>
              <a:rPr lang="de-CH" b="1" dirty="0"/>
              <a:t>keine Stimme haben. Wir werden an den Rand gedrängt und </a:t>
            </a:r>
            <a:r>
              <a:rPr lang="de-CH" b="1" dirty="0" smtClean="0"/>
              <a:t>unsere Probleme </a:t>
            </a:r>
            <a:r>
              <a:rPr lang="de-CH" b="1" dirty="0"/>
              <a:t>werden nicht ernst genommen. Dagegen setze ich mich ein.»</a:t>
            </a:r>
            <a:endParaRPr lang="de-CH" dirty="0"/>
          </a:p>
        </p:txBody>
      </p:sp>
      <p:sp>
        <p:nvSpPr>
          <p:cNvPr id="6" name="Textplatzhalter 5"/>
          <p:cNvSpPr>
            <a:spLocks noGrp="1"/>
          </p:cNvSpPr>
          <p:nvPr>
            <p:ph type="body" sz="quarter" idx="11"/>
          </p:nvPr>
        </p:nvSpPr>
        <p:spPr>
          <a:xfrm>
            <a:off x="526749" y="5838115"/>
            <a:ext cx="5206485" cy="1144587"/>
          </a:xfrm>
        </p:spPr>
        <p:txBody>
          <a:bodyPr/>
          <a:lstStyle/>
          <a:p>
            <a:r>
              <a:rPr lang="de-CH" dirty="0" err="1"/>
              <a:t>Nomvuzo</a:t>
            </a:r>
            <a:r>
              <a:rPr lang="de-CH" dirty="0"/>
              <a:t> </a:t>
            </a:r>
            <a:r>
              <a:rPr lang="de-CH" dirty="0" err="1"/>
              <a:t>Nopote</a:t>
            </a:r>
            <a:r>
              <a:rPr lang="de-CH" dirty="0"/>
              <a:t> engagiert sich für eine Gemeindeentwicklung, die der benachteiligten </a:t>
            </a:r>
            <a:r>
              <a:rPr lang="de-CH" dirty="0" smtClean="0"/>
              <a:t>Landbevölkerung zugutekommt</a:t>
            </a:r>
            <a:r>
              <a:rPr lang="de-CH" dirty="0"/>
              <a:t>. Schwerpunkte ihres Engagements sind Demokratisierung auf </a:t>
            </a:r>
            <a:r>
              <a:rPr lang="de-CH" dirty="0" smtClean="0"/>
              <a:t>Gemeindeebene, Geschlechtergerechtigkeit </a:t>
            </a:r>
            <a:r>
              <a:rPr lang="de-CH" dirty="0"/>
              <a:t>sowie die Förderung von Agrarökologie. Sie </a:t>
            </a:r>
            <a:r>
              <a:rPr lang="de-CH" dirty="0" smtClean="0"/>
              <a:t>propagiert eine Landwirtschaft</a:t>
            </a:r>
            <a:r>
              <a:rPr lang="de-CH" dirty="0"/>
              <a:t>, die organischen Dünger verwendet, das einheimische Saatgut schützt sowie </a:t>
            </a:r>
            <a:r>
              <a:rPr lang="de-CH" dirty="0" smtClean="0"/>
              <a:t>Kräuter als </a:t>
            </a:r>
            <a:r>
              <a:rPr lang="de-CH" dirty="0"/>
              <a:t>natürlichen Insektenschutz einsetzt.</a:t>
            </a:r>
          </a:p>
        </p:txBody>
      </p:sp>
    </p:spTree>
    <p:extLst>
      <p:ext uri="{BB962C8B-B14F-4D97-AF65-F5344CB8AC3E}">
        <p14:creationId xmlns:p14="http://schemas.microsoft.com/office/powerpoint/2010/main" val="2952014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Nong</a:t>
            </a:r>
            <a:r>
              <a:rPr lang="de-CH" dirty="0"/>
              <a:t> </a:t>
            </a:r>
            <a:r>
              <a:rPr lang="de-CH" dirty="0" err="1">
                <a:solidFill>
                  <a:srgbClr val="FF0000"/>
                </a:solidFill>
              </a:rPr>
              <a:t>Chouthavong</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52 Jahre | Laos</a:t>
            </a:r>
          </a:p>
          <a:p>
            <a:r>
              <a:rPr lang="de-CH" dirty="0"/>
              <a:t>Direktorin </a:t>
            </a:r>
            <a:endParaRPr lang="de-CH" dirty="0" smtClean="0"/>
          </a:p>
          <a:p>
            <a:r>
              <a:rPr lang="de-CH" dirty="0" err="1" smtClean="0"/>
              <a:t>Association</a:t>
            </a:r>
            <a:r>
              <a:rPr lang="de-CH" dirty="0" smtClean="0"/>
              <a:t> </a:t>
            </a:r>
            <a:r>
              <a:rPr lang="de-CH" dirty="0" err="1" smtClean="0"/>
              <a:t>for</a:t>
            </a:r>
            <a:r>
              <a:rPr lang="de-CH" dirty="0" smtClean="0"/>
              <a:t> Community </a:t>
            </a:r>
            <a:r>
              <a:rPr lang="de-CH" dirty="0"/>
              <a:t>Development (ACD)</a:t>
            </a:r>
          </a:p>
        </p:txBody>
      </p:sp>
      <p:sp>
        <p:nvSpPr>
          <p:cNvPr id="5" name="Textplatzhalter 4"/>
          <p:cNvSpPr>
            <a:spLocks noGrp="1"/>
          </p:cNvSpPr>
          <p:nvPr>
            <p:ph type="body" sz="quarter" idx="10"/>
          </p:nvPr>
        </p:nvSpPr>
        <p:spPr/>
        <p:txBody>
          <a:bodyPr/>
          <a:lstStyle/>
          <a:p>
            <a:r>
              <a:rPr lang="de-CH" b="1" dirty="0"/>
              <a:t>«In den Anfängen meiner Arbeit war der Weg nach </a:t>
            </a:r>
            <a:r>
              <a:rPr lang="de-CH" b="1" dirty="0" err="1"/>
              <a:t>Taoi</a:t>
            </a:r>
            <a:r>
              <a:rPr lang="de-CH" b="1" dirty="0"/>
              <a:t> schwer </a:t>
            </a:r>
            <a:r>
              <a:rPr lang="de-CH" b="1" dirty="0" smtClean="0"/>
              <a:t>zu bewältigen</a:t>
            </a:r>
            <a:r>
              <a:rPr lang="de-CH" b="1" dirty="0"/>
              <a:t>. Ich traf dort auf einen Dorfvorsteher, der nicht an die </a:t>
            </a:r>
            <a:r>
              <a:rPr lang="de-CH" b="1" dirty="0" smtClean="0"/>
              <a:t>Fähigkeiten von </a:t>
            </a:r>
            <a:r>
              <a:rPr lang="de-CH" b="1" dirty="0"/>
              <a:t>Frauen glaubte. Als er sah, dass ich als Frau selbst </a:t>
            </a:r>
            <a:r>
              <a:rPr lang="de-CH" b="1" dirty="0" smtClean="0"/>
              <a:t>mit einem </a:t>
            </a:r>
            <a:r>
              <a:rPr lang="de-CH" b="1" dirty="0"/>
              <a:t>Auto ins Dorf fahren konnte, schien ihm das </a:t>
            </a:r>
            <a:r>
              <a:rPr lang="de-CH" b="1" dirty="0" smtClean="0"/>
              <a:t> unvorstellbar</a:t>
            </a:r>
            <a:r>
              <a:rPr lang="de-CH" b="1" dirty="0"/>
              <a:t>. </a:t>
            </a:r>
            <a:r>
              <a:rPr lang="de-CH" b="1" dirty="0" smtClean="0"/>
              <a:t>Heute weiss </a:t>
            </a:r>
            <a:r>
              <a:rPr lang="de-CH" b="1" dirty="0"/>
              <a:t>ich, dass ich alles machen sollte, wozu ich fähig bin.»</a:t>
            </a:r>
            <a:endParaRPr lang="de-CH" dirty="0"/>
          </a:p>
        </p:txBody>
      </p:sp>
      <p:sp>
        <p:nvSpPr>
          <p:cNvPr id="6" name="Textplatzhalter 5"/>
          <p:cNvSpPr>
            <a:spLocks noGrp="1"/>
          </p:cNvSpPr>
          <p:nvPr>
            <p:ph type="body" sz="quarter" idx="11"/>
          </p:nvPr>
        </p:nvSpPr>
        <p:spPr>
          <a:xfrm>
            <a:off x="526749" y="5970463"/>
            <a:ext cx="5206485" cy="1144587"/>
          </a:xfrm>
        </p:spPr>
        <p:txBody>
          <a:bodyPr/>
          <a:lstStyle/>
          <a:p>
            <a:r>
              <a:rPr lang="de-CH" dirty="0" err="1"/>
              <a:t>Nong</a:t>
            </a:r>
            <a:r>
              <a:rPr lang="de-CH" dirty="0"/>
              <a:t> </a:t>
            </a:r>
            <a:r>
              <a:rPr lang="de-CH" dirty="0" err="1" smtClean="0"/>
              <a:t>Chouthavong</a:t>
            </a:r>
            <a:r>
              <a:rPr lang="de-CH" dirty="0" smtClean="0"/>
              <a:t> </a:t>
            </a:r>
            <a:r>
              <a:rPr lang="de-CH" dirty="0"/>
              <a:t>wurde 1967 mitten im Vietnamkrieg in </a:t>
            </a:r>
            <a:r>
              <a:rPr lang="de-CH" dirty="0" err="1"/>
              <a:t>Südlaos</a:t>
            </a:r>
            <a:r>
              <a:rPr lang="de-CH" dirty="0"/>
              <a:t> geboren. 1993 erhielt sie </a:t>
            </a:r>
            <a:r>
              <a:rPr lang="de-CH" dirty="0" smtClean="0"/>
              <a:t>als eine </a:t>
            </a:r>
            <a:r>
              <a:rPr lang="de-CH" dirty="0"/>
              <a:t>der wenigen Frauen in Laos ihr Medizindiplom. Doch anstatt eine Arztpraxis in der </a:t>
            </a:r>
            <a:r>
              <a:rPr lang="de-CH" dirty="0" smtClean="0"/>
              <a:t>Hauptstadt zu </a:t>
            </a:r>
            <a:r>
              <a:rPr lang="de-CH" dirty="0"/>
              <a:t>eröffnen, arbeitet sie im öffentlichen Gesundheitswesen. </a:t>
            </a:r>
            <a:r>
              <a:rPr lang="de-CH" dirty="0" smtClean="0"/>
              <a:t/>
            </a:r>
            <a:br>
              <a:rPr lang="de-CH" dirty="0" smtClean="0"/>
            </a:br>
            <a:r>
              <a:rPr lang="de-CH" dirty="0" smtClean="0"/>
              <a:t>Sie engagiert </a:t>
            </a:r>
            <a:r>
              <a:rPr lang="de-CH" dirty="0"/>
              <a:t>sich für </a:t>
            </a:r>
            <a:r>
              <a:rPr lang="de-CH" dirty="0" smtClean="0"/>
              <a:t>Gesundheit, Bildung</a:t>
            </a:r>
            <a:r>
              <a:rPr lang="de-CH" dirty="0"/>
              <a:t>, Nahrung und Versorgung mit Trinkwasser. </a:t>
            </a:r>
            <a:r>
              <a:rPr lang="de-CH" dirty="0" err="1"/>
              <a:t>Nong</a:t>
            </a:r>
            <a:r>
              <a:rPr lang="de-CH" dirty="0"/>
              <a:t> ist eine der 1000 </a:t>
            </a:r>
            <a:r>
              <a:rPr lang="de-CH" dirty="0" err="1"/>
              <a:t>PeaceWomen</a:t>
            </a:r>
            <a:r>
              <a:rPr lang="de-CH" dirty="0" smtClean="0"/>
              <a:t>. </a:t>
            </a:r>
            <a:endParaRPr lang="de-CH" dirty="0"/>
          </a:p>
        </p:txBody>
      </p:sp>
    </p:spTree>
    <p:extLst>
      <p:ext uri="{BB962C8B-B14F-4D97-AF65-F5344CB8AC3E}">
        <p14:creationId xmlns:p14="http://schemas.microsoft.com/office/powerpoint/2010/main" val="2643215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Nonhle</a:t>
            </a:r>
            <a:r>
              <a:rPr lang="de-CH" dirty="0"/>
              <a:t> </a:t>
            </a:r>
            <a:r>
              <a:rPr lang="de-CH" dirty="0" err="1">
                <a:solidFill>
                  <a:srgbClr val="FF0000"/>
                </a:solidFill>
              </a:rPr>
              <a:t>Mbuthuma</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42 Jahre | Südafrika</a:t>
            </a:r>
          </a:p>
          <a:p>
            <a:r>
              <a:rPr lang="de-CH" dirty="0"/>
              <a:t>Sprecherin des </a:t>
            </a:r>
            <a:r>
              <a:rPr lang="de-CH" dirty="0" err="1"/>
              <a:t>Amadiba</a:t>
            </a:r>
            <a:r>
              <a:rPr lang="de-CH" dirty="0"/>
              <a:t> </a:t>
            </a:r>
            <a:r>
              <a:rPr lang="de-CH" dirty="0" err="1"/>
              <a:t>Crisis</a:t>
            </a:r>
            <a:r>
              <a:rPr lang="de-CH" dirty="0"/>
              <a:t> </a:t>
            </a:r>
            <a:r>
              <a:rPr lang="de-CH" dirty="0" err="1"/>
              <a:t>Commitee</a:t>
            </a:r>
            <a:endParaRPr lang="de-CH" dirty="0"/>
          </a:p>
        </p:txBody>
      </p:sp>
      <p:sp>
        <p:nvSpPr>
          <p:cNvPr id="5" name="Textplatzhalter 4"/>
          <p:cNvSpPr>
            <a:spLocks noGrp="1"/>
          </p:cNvSpPr>
          <p:nvPr>
            <p:ph type="body" sz="quarter" idx="10"/>
          </p:nvPr>
        </p:nvSpPr>
        <p:spPr/>
        <p:txBody>
          <a:bodyPr/>
          <a:lstStyle/>
          <a:p>
            <a:r>
              <a:rPr lang="de-CH" b="1" dirty="0"/>
              <a:t>«Entweder wir sterben durch Gift, wenn die Mine kommt – oder </a:t>
            </a:r>
            <a:r>
              <a:rPr lang="de-CH" b="1" dirty="0" smtClean="0"/>
              <a:t>durch Kugeln</a:t>
            </a:r>
            <a:r>
              <a:rPr lang="de-CH" b="1" dirty="0"/>
              <a:t>, wenn wir uns dagegen wehren.»</a:t>
            </a:r>
            <a:endParaRPr lang="de-CH" dirty="0"/>
          </a:p>
        </p:txBody>
      </p:sp>
      <p:sp>
        <p:nvSpPr>
          <p:cNvPr id="6" name="Textplatzhalter 5"/>
          <p:cNvSpPr>
            <a:spLocks noGrp="1"/>
          </p:cNvSpPr>
          <p:nvPr>
            <p:ph type="body" sz="quarter" idx="11"/>
          </p:nvPr>
        </p:nvSpPr>
        <p:spPr>
          <a:xfrm>
            <a:off x="527050" y="5850147"/>
            <a:ext cx="5206485" cy="1144587"/>
          </a:xfrm>
        </p:spPr>
        <p:txBody>
          <a:bodyPr/>
          <a:lstStyle/>
          <a:p>
            <a:r>
              <a:rPr lang="de-CH" dirty="0" err="1"/>
              <a:t>Nonhle</a:t>
            </a:r>
            <a:r>
              <a:rPr lang="de-CH" dirty="0"/>
              <a:t> </a:t>
            </a:r>
            <a:r>
              <a:rPr lang="de-CH" dirty="0" err="1"/>
              <a:t>Mbuthuma</a:t>
            </a:r>
            <a:r>
              <a:rPr lang="de-CH" dirty="0"/>
              <a:t> gehört zur Gruppe der </a:t>
            </a:r>
            <a:r>
              <a:rPr lang="de-CH" dirty="0" err="1"/>
              <a:t>Pondo</a:t>
            </a:r>
            <a:r>
              <a:rPr lang="de-CH" dirty="0"/>
              <a:t> und arbeitet als </a:t>
            </a:r>
            <a:r>
              <a:rPr lang="de-CH" dirty="0" err="1"/>
              <a:t>Kl</a:t>
            </a:r>
            <a:r>
              <a:rPr lang="de-CH" dirty="0"/>
              <a:t> </a:t>
            </a:r>
            <a:r>
              <a:rPr lang="de-CH" dirty="0" err="1"/>
              <a:t>einbäuerin</a:t>
            </a:r>
            <a:r>
              <a:rPr lang="de-CH" dirty="0"/>
              <a:t> und </a:t>
            </a:r>
            <a:r>
              <a:rPr lang="de-CH" dirty="0" smtClean="0"/>
              <a:t>Reiseführerin. Seit </a:t>
            </a:r>
            <a:r>
              <a:rPr lang="de-CH" dirty="0"/>
              <a:t>zehn Jahren kämpft sie gegen den Bau einer </a:t>
            </a:r>
            <a:r>
              <a:rPr lang="de-CH" dirty="0" err="1"/>
              <a:t>Ilmenitmine</a:t>
            </a:r>
            <a:r>
              <a:rPr lang="de-CH" dirty="0"/>
              <a:t>, die von einer </a:t>
            </a:r>
            <a:r>
              <a:rPr lang="de-CH" dirty="0" smtClean="0"/>
              <a:t>australischen Gesellschaft </a:t>
            </a:r>
            <a:r>
              <a:rPr lang="de-CH" dirty="0"/>
              <a:t>gebaut werden soll und rund 22 km Naturstrand </a:t>
            </a:r>
            <a:r>
              <a:rPr lang="de-CH" dirty="0" smtClean="0"/>
              <a:t>zerstören </a:t>
            </a:r>
            <a:r>
              <a:rPr lang="de-CH" dirty="0"/>
              <a:t>würde. Durch ihren </a:t>
            </a:r>
            <a:r>
              <a:rPr lang="de-CH" dirty="0" smtClean="0"/>
              <a:t>Kampf hat </a:t>
            </a:r>
            <a:r>
              <a:rPr lang="de-CH" dirty="0"/>
              <a:t>sich </a:t>
            </a:r>
            <a:r>
              <a:rPr lang="de-CH" dirty="0" err="1"/>
              <a:t>Nonhle</a:t>
            </a:r>
            <a:r>
              <a:rPr lang="de-CH" dirty="0"/>
              <a:t> derart exponiert, dass sie heute rund um die Uhr von zwei Bodyguards </a:t>
            </a:r>
            <a:r>
              <a:rPr lang="de-CH" dirty="0" smtClean="0"/>
              <a:t>beschützt werden </a:t>
            </a:r>
            <a:r>
              <a:rPr lang="de-CH" dirty="0"/>
              <a:t>muss und nicht mehr in ihrem Dorf zu leben wagt.</a:t>
            </a:r>
          </a:p>
        </p:txBody>
      </p:sp>
    </p:spTree>
    <p:extLst>
      <p:ext uri="{BB962C8B-B14F-4D97-AF65-F5344CB8AC3E}">
        <p14:creationId xmlns:p14="http://schemas.microsoft.com/office/powerpoint/2010/main" val="35771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Obertina</a:t>
            </a:r>
            <a:r>
              <a:rPr lang="de-CH" dirty="0"/>
              <a:t> </a:t>
            </a:r>
            <a:r>
              <a:rPr lang="de-CH" dirty="0">
                <a:solidFill>
                  <a:srgbClr val="FF0000"/>
                </a:solidFill>
              </a:rPr>
              <a:t>Johanis</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endParaRPr lang="de-CH"/>
          </a:p>
        </p:txBody>
      </p:sp>
      <p:sp>
        <p:nvSpPr>
          <p:cNvPr id="5" name="Textplatzhalter 4"/>
          <p:cNvSpPr>
            <a:spLocks noGrp="1"/>
          </p:cNvSpPr>
          <p:nvPr>
            <p:ph type="body" sz="quarter" idx="10"/>
          </p:nvPr>
        </p:nvSpPr>
        <p:spPr/>
        <p:txBody>
          <a:bodyPr/>
          <a:lstStyle/>
          <a:p>
            <a:r>
              <a:rPr lang="de-CH" b="1" dirty="0"/>
              <a:t>«Es darf keine Opfer von häuslicher Gewalt mehr geben.»</a:t>
            </a:r>
            <a:endParaRPr lang="de-CH" dirty="0"/>
          </a:p>
        </p:txBody>
      </p:sp>
      <p:sp>
        <p:nvSpPr>
          <p:cNvPr id="6" name="Textplatzhalter 5"/>
          <p:cNvSpPr>
            <a:spLocks noGrp="1"/>
          </p:cNvSpPr>
          <p:nvPr>
            <p:ph type="body" sz="quarter" idx="11"/>
          </p:nvPr>
        </p:nvSpPr>
        <p:spPr>
          <a:xfrm>
            <a:off x="526749" y="5982494"/>
            <a:ext cx="5206485" cy="1144587"/>
          </a:xfrm>
        </p:spPr>
        <p:txBody>
          <a:bodyPr/>
          <a:lstStyle/>
          <a:p>
            <a:r>
              <a:rPr lang="de-CH" dirty="0" err="1"/>
              <a:t>Obertina</a:t>
            </a:r>
            <a:r>
              <a:rPr lang="de-CH" dirty="0"/>
              <a:t> Johanis ist Pfarrerin in der </a:t>
            </a:r>
            <a:r>
              <a:rPr lang="de-CH" dirty="0" err="1"/>
              <a:t>Pasundan</a:t>
            </a:r>
            <a:r>
              <a:rPr lang="de-CH" dirty="0"/>
              <a:t> Christian Church und Koordinatorin für </a:t>
            </a:r>
            <a:r>
              <a:rPr lang="de-CH" dirty="0" smtClean="0"/>
              <a:t>Frauenangelegenheiten der </a:t>
            </a:r>
            <a:r>
              <a:rPr lang="de-CH" dirty="0"/>
              <a:t>Kontinentalversammlung Asien.</a:t>
            </a:r>
          </a:p>
          <a:p>
            <a:r>
              <a:rPr lang="de-CH" dirty="0"/>
              <a:t>Im Zentrum </a:t>
            </a:r>
            <a:r>
              <a:rPr lang="de-CH" dirty="0" err="1"/>
              <a:t>Pasundan</a:t>
            </a:r>
            <a:r>
              <a:rPr lang="de-CH" dirty="0"/>
              <a:t> </a:t>
            </a:r>
            <a:r>
              <a:rPr lang="de-CH" dirty="0" err="1"/>
              <a:t>Durebang</a:t>
            </a:r>
            <a:r>
              <a:rPr lang="de-CH" dirty="0"/>
              <a:t> berät sie die Opfer von Menschenhandel und häuslicher</a:t>
            </a:r>
          </a:p>
          <a:p>
            <a:r>
              <a:rPr lang="de-CH" dirty="0"/>
              <a:t>Gewalt. Sie hat interreligiöse Jugendcamps organisiert und war Vorstandsmitglied der Synode </a:t>
            </a:r>
            <a:r>
              <a:rPr lang="de-CH" dirty="0" smtClean="0"/>
              <a:t>der </a:t>
            </a:r>
            <a:r>
              <a:rPr lang="de-CH" dirty="0" err="1" smtClean="0"/>
              <a:t>Pasundan</a:t>
            </a:r>
            <a:r>
              <a:rPr lang="de-CH" dirty="0" smtClean="0"/>
              <a:t> </a:t>
            </a:r>
            <a:r>
              <a:rPr lang="de-CH" dirty="0"/>
              <a:t>Christian Church.</a:t>
            </a:r>
          </a:p>
        </p:txBody>
      </p:sp>
    </p:spTree>
    <p:extLst>
      <p:ext uri="{BB962C8B-B14F-4D97-AF65-F5344CB8AC3E}">
        <p14:creationId xmlns:p14="http://schemas.microsoft.com/office/powerpoint/2010/main" val="1486937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Philomène</a:t>
            </a:r>
            <a:r>
              <a:rPr lang="de-CH" dirty="0"/>
              <a:t> </a:t>
            </a:r>
            <a:r>
              <a:rPr lang="de-CH" dirty="0" err="1">
                <a:solidFill>
                  <a:srgbClr val="FF0000"/>
                </a:solidFill>
              </a:rPr>
              <a:t>Edjego</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a:xfrm>
            <a:off x="526749" y="1467127"/>
            <a:ext cx="4430262" cy="798276"/>
          </a:xfrm>
        </p:spPr>
        <p:txBody>
          <a:bodyPr/>
          <a:lstStyle/>
          <a:p>
            <a:r>
              <a:rPr lang="de-CH" dirty="0"/>
              <a:t>35 Jahre | Benin</a:t>
            </a:r>
          </a:p>
          <a:p>
            <a:r>
              <a:rPr lang="de-CH" dirty="0"/>
              <a:t>Landwirtschaftliche Produzentin, Kassiererin</a:t>
            </a:r>
          </a:p>
          <a:p>
            <a:r>
              <a:rPr lang="de-CH" dirty="0"/>
              <a:t>der Genossenschaft </a:t>
            </a:r>
            <a:r>
              <a:rPr lang="de-CH" dirty="0" err="1"/>
              <a:t>Ifèdoun</a:t>
            </a:r>
            <a:r>
              <a:rPr lang="de-CH" dirty="0" smtClean="0"/>
              <a:t> </a:t>
            </a:r>
            <a:r>
              <a:rPr lang="de-CH" dirty="0"/>
              <a:t>von </a:t>
            </a:r>
            <a:r>
              <a:rPr lang="de-CH" dirty="0" err="1" smtClean="0"/>
              <a:t>Kpakpaza</a:t>
            </a:r>
            <a:r>
              <a:rPr lang="de-CH" dirty="0" smtClean="0"/>
              <a:t> | </a:t>
            </a:r>
            <a:r>
              <a:rPr lang="de-CH" dirty="0" err="1" smtClean="0"/>
              <a:t>Ifèdoun</a:t>
            </a:r>
            <a:r>
              <a:rPr lang="de-CH" dirty="0" smtClean="0"/>
              <a:t> </a:t>
            </a:r>
            <a:r>
              <a:rPr lang="de-CH" dirty="0"/>
              <a:t>&amp; </a:t>
            </a:r>
            <a:r>
              <a:rPr lang="de-CH" dirty="0" err="1"/>
              <a:t>Secaar</a:t>
            </a:r>
            <a:endParaRPr lang="de-CH" dirty="0"/>
          </a:p>
        </p:txBody>
      </p:sp>
      <p:sp>
        <p:nvSpPr>
          <p:cNvPr id="5" name="Textplatzhalter 4"/>
          <p:cNvSpPr>
            <a:spLocks noGrp="1"/>
          </p:cNvSpPr>
          <p:nvPr>
            <p:ph type="body" sz="quarter" idx="10"/>
          </p:nvPr>
        </p:nvSpPr>
        <p:spPr/>
        <p:txBody>
          <a:bodyPr/>
          <a:lstStyle/>
          <a:p>
            <a:r>
              <a:rPr lang="de-CH" b="1" dirty="0"/>
              <a:t>«Ich bin im Frieden mit mir selbst und mit meiner </a:t>
            </a:r>
            <a:r>
              <a:rPr lang="de-CH" b="1" dirty="0" smtClean="0"/>
              <a:t>Familie. Ich </a:t>
            </a:r>
            <a:r>
              <a:rPr lang="de-CH" b="1" dirty="0"/>
              <a:t>arbeite mit Mut und bin stolz auf meine Arbeit.»</a:t>
            </a:r>
            <a:endParaRPr lang="de-CH" dirty="0"/>
          </a:p>
        </p:txBody>
      </p:sp>
      <p:sp>
        <p:nvSpPr>
          <p:cNvPr id="6" name="Textplatzhalter 5"/>
          <p:cNvSpPr>
            <a:spLocks noGrp="1"/>
          </p:cNvSpPr>
          <p:nvPr>
            <p:ph type="body" sz="quarter" idx="11"/>
          </p:nvPr>
        </p:nvSpPr>
        <p:spPr>
          <a:xfrm>
            <a:off x="527050" y="6109619"/>
            <a:ext cx="5206485" cy="1144587"/>
          </a:xfrm>
        </p:spPr>
        <p:txBody>
          <a:bodyPr/>
          <a:lstStyle/>
          <a:p>
            <a:r>
              <a:rPr lang="de-CH" dirty="0"/>
              <a:t>Philomène ist seit mehr als zwanzig Jahren Landwirtin und Mitglied der Genossenschaft «</a:t>
            </a:r>
            <a:r>
              <a:rPr lang="de-CH" dirty="0" err="1" smtClean="0"/>
              <a:t>Ifèdoun</a:t>
            </a:r>
            <a:r>
              <a:rPr lang="de-CH" dirty="0" smtClean="0"/>
              <a:t>» in </a:t>
            </a:r>
            <a:r>
              <a:rPr lang="de-CH" dirty="0" err="1"/>
              <a:t>Kpakpaza</a:t>
            </a:r>
            <a:r>
              <a:rPr lang="de-CH" dirty="0"/>
              <a:t>. Mit agrarökologischen Methoden sicher n die Mitglieder der Genossenschaft </a:t>
            </a:r>
            <a:r>
              <a:rPr lang="de-CH" dirty="0" smtClean="0"/>
              <a:t>ihre Ernährung</a:t>
            </a:r>
            <a:r>
              <a:rPr lang="de-CH" dirty="0"/>
              <a:t>. Philomène </a:t>
            </a:r>
            <a:r>
              <a:rPr lang="de-CH" dirty="0" err="1"/>
              <a:t>Edjego</a:t>
            </a:r>
            <a:r>
              <a:rPr lang="de-CH" dirty="0"/>
              <a:t> hat sich immer weitergebildet und kann heute sich und ihre </a:t>
            </a:r>
            <a:r>
              <a:rPr lang="de-CH" dirty="0" smtClean="0"/>
              <a:t>Familie selbst </a:t>
            </a:r>
            <a:r>
              <a:rPr lang="de-CH" dirty="0"/>
              <a:t>ernähren.</a:t>
            </a:r>
          </a:p>
        </p:txBody>
      </p:sp>
    </p:spTree>
    <p:extLst>
      <p:ext uri="{BB962C8B-B14F-4D97-AF65-F5344CB8AC3E}">
        <p14:creationId xmlns:p14="http://schemas.microsoft.com/office/powerpoint/2010/main" val="710799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Simone</a:t>
            </a:r>
            <a:r>
              <a:rPr lang="de-CH" dirty="0"/>
              <a:t> </a:t>
            </a:r>
            <a:r>
              <a:rPr lang="de-CH" dirty="0" err="1">
                <a:solidFill>
                  <a:srgbClr val="FF0000"/>
                </a:solidFill>
              </a:rPr>
              <a:t>Bilgo</a:t>
            </a:r>
            <a:endParaRPr lang="de-CH" dirty="0">
              <a:solidFill>
                <a:srgbClr val="FF0000"/>
              </a:solidFill>
            </a:endParaRPr>
          </a:p>
        </p:txBody>
      </p:sp>
      <p:pic>
        <p:nvPicPr>
          <p:cNvPr id="7" name="Bildplatzhalter 6"/>
          <p:cNvPicPr>
            <a:picLocks noGrp="1" noChangeAspect="1"/>
          </p:cNvPicPr>
          <p:nvPr>
            <p:ph type="pic" idx="1"/>
          </p:nvPr>
        </p:nvPicPr>
        <p:blipFill>
          <a:blip r:embed="rId3"/>
          <a:srcRect l="540" r="540"/>
          <a:stretch>
            <a:fillRect/>
          </a:stretch>
        </p:blipFill>
        <p:spPr>
          <a:prstGeom prst="rect">
            <a:avLst/>
          </a:prstGeom>
        </p:spPr>
      </p:pic>
      <p:sp>
        <p:nvSpPr>
          <p:cNvPr id="4" name="Textplatzhalter 3"/>
          <p:cNvSpPr>
            <a:spLocks noGrp="1"/>
          </p:cNvSpPr>
          <p:nvPr>
            <p:ph type="body" sz="half" idx="2"/>
          </p:nvPr>
        </p:nvSpPr>
        <p:spPr/>
        <p:txBody>
          <a:bodyPr/>
          <a:lstStyle/>
          <a:p>
            <a:r>
              <a:rPr lang="de-CH" dirty="0"/>
              <a:t>44 Jahre | Burkina Faso</a:t>
            </a:r>
          </a:p>
          <a:p>
            <a:r>
              <a:rPr lang="de-CH" dirty="0"/>
              <a:t>Animatorin </a:t>
            </a:r>
            <a:endParaRPr lang="de-CH" dirty="0" smtClean="0"/>
          </a:p>
          <a:p>
            <a:r>
              <a:rPr lang="de-CH" dirty="0" smtClean="0"/>
              <a:t>Projekt </a:t>
            </a:r>
            <a:r>
              <a:rPr lang="de-CH" dirty="0"/>
              <a:t>zur </a:t>
            </a:r>
            <a:r>
              <a:rPr lang="de-CH" dirty="0" smtClean="0"/>
              <a:t>Ernährungssicherung der Föderation </a:t>
            </a:r>
            <a:r>
              <a:rPr lang="de-CH" dirty="0" err="1" smtClean="0"/>
              <a:t>Lougouzena</a:t>
            </a:r>
            <a:endParaRPr lang="de-CH" dirty="0"/>
          </a:p>
        </p:txBody>
      </p:sp>
      <p:sp>
        <p:nvSpPr>
          <p:cNvPr id="5" name="Textplatzhalter 4"/>
          <p:cNvSpPr>
            <a:spLocks noGrp="1"/>
          </p:cNvSpPr>
          <p:nvPr>
            <p:ph type="body" sz="quarter" idx="10"/>
          </p:nvPr>
        </p:nvSpPr>
        <p:spPr/>
        <p:txBody>
          <a:bodyPr/>
          <a:lstStyle/>
          <a:p>
            <a:r>
              <a:rPr lang="de-CH" b="1" dirty="0"/>
              <a:t>«Ich setze mich für mein Volk und meine Familie ein.»</a:t>
            </a:r>
            <a:endParaRPr lang="de-CH" dirty="0"/>
          </a:p>
        </p:txBody>
      </p:sp>
      <p:sp>
        <p:nvSpPr>
          <p:cNvPr id="6" name="Textplatzhalter 5"/>
          <p:cNvSpPr>
            <a:spLocks noGrp="1"/>
          </p:cNvSpPr>
          <p:nvPr>
            <p:ph type="body" sz="quarter" idx="11"/>
          </p:nvPr>
        </p:nvSpPr>
        <p:spPr>
          <a:xfrm>
            <a:off x="526749" y="5850147"/>
            <a:ext cx="5206485" cy="1144587"/>
          </a:xfrm>
        </p:spPr>
        <p:txBody>
          <a:bodyPr/>
          <a:lstStyle/>
          <a:p>
            <a:r>
              <a:rPr lang="de-CH" dirty="0"/>
              <a:t>Simone </a:t>
            </a:r>
            <a:r>
              <a:rPr lang="de-CH" dirty="0" err="1"/>
              <a:t>Bilgo</a:t>
            </a:r>
            <a:r>
              <a:rPr lang="de-CH" dirty="0"/>
              <a:t> engagiert sich seit Langem als Animatorin bei der Föderation </a:t>
            </a:r>
            <a:r>
              <a:rPr lang="de-CH" dirty="0" err="1"/>
              <a:t>Lougouzena</a:t>
            </a:r>
            <a:r>
              <a:rPr lang="de-CH" dirty="0"/>
              <a:t> im </a:t>
            </a:r>
            <a:r>
              <a:rPr lang="de-CH" dirty="0" smtClean="0"/>
              <a:t>Süden von </a:t>
            </a:r>
            <a:r>
              <a:rPr lang="de-CH" dirty="0"/>
              <a:t>Burkina Faso. </a:t>
            </a:r>
            <a:r>
              <a:rPr lang="de-CH" dirty="0" err="1"/>
              <a:t>Lougouzena</a:t>
            </a:r>
            <a:r>
              <a:rPr lang="de-CH" dirty="0"/>
              <a:t> besteht aus Frauengruppen in fünf Bezirken, welche die </a:t>
            </a:r>
            <a:r>
              <a:rPr lang="de-CH" dirty="0" smtClean="0"/>
              <a:t>Bäuerinnen in </a:t>
            </a:r>
            <a:r>
              <a:rPr lang="de-CH" dirty="0"/>
              <a:t>agroökologischen Ansätzen schulen. Damit sollen die Abhängigkeiten von </a:t>
            </a:r>
            <a:r>
              <a:rPr lang="de-CH" dirty="0" smtClean="0"/>
              <a:t>Saatgutanbietern und </a:t>
            </a:r>
            <a:r>
              <a:rPr lang="de-CH" dirty="0"/>
              <a:t>Pestiziden verhindert und die </a:t>
            </a:r>
            <a:r>
              <a:rPr lang="de-CH" dirty="0" smtClean="0"/>
              <a:t>Ernteerträge </a:t>
            </a:r>
            <a:r>
              <a:rPr lang="de-CH" dirty="0"/>
              <a:t>gesteigert werden. Für Zusatzeinkommen </a:t>
            </a:r>
            <a:r>
              <a:rPr lang="de-CH" dirty="0" smtClean="0"/>
              <a:t>werden die </a:t>
            </a:r>
            <a:r>
              <a:rPr lang="de-CH" dirty="0"/>
              <a:t>Produktion und Vermarktung von </a:t>
            </a:r>
            <a:r>
              <a:rPr lang="de-CH" dirty="0" err="1"/>
              <a:t>Karitébutter</a:t>
            </a:r>
            <a:r>
              <a:rPr lang="de-CH" dirty="0"/>
              <a:t> sowie die Hühnerzucht vorangetrieben.</a:t>
            </a:r>
          </a:p>
        </p:txBody>
      </p:sp>
    </p:spTree>
    <p:extLst>
      <p:ext uri="{BB962C8B-B14F-4D97-AF65-F5344CB8AC3E}">
        <p14:creationId xmlns:p14="http://schemas.microsoft.com/office/powerpoint/2010/main" val="112686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Sofia</a:t>
            </a:r>
            <a:r>
              <a:rPr lang="de-CH" dirty="0"/>
              <a:t> </a:t>
            </a:r>
            <a:r>
              <a:rPr lang="de-CH" dirty="0">
                <a:solidFill>
                  <a:srgbClr val="FF0000"/>
                </a:solidFill>
              </a:rPr>
              <a:t>de Meyer</a:t>
            </a:r>
          </a:p>
        </p:txBody>
      </p:sp>
      <p:pic>
        <p:nvPicPr>
          <p:cNvPr id="7" name="Bildplatzhalter 6"/>
          <p:cNvPicPr>
            <a:picLocks noGrp="1" noChangeAspect="1"/>
          </p:cNvPicPr>
          <p:nvPr>
            <p:ph type="pic" idx="1"/>
          </p:nvPr>
        </p:nvPicPr>
        <p:blipFill>
          <a:blip r:embed="rId3"/>
          <a:srcRect l="470" r="470"/>
          <a:stretch>
            <a:fillRect/>
          </a:stretch>
        </p:blipFill>
        <p:spPr>
          <a:prstGeom prst="rect">
            <a:avLst/>
          </a:prstGeom>
        </p:spPr>
      </p:pic>
      <p:sp>
        <p:nvSpPr>
          <p:cNvPr id="4" name="Textplatzhalter 3"/>
          <p:cNvSpPr>
            <a:spLocks noGrp="1"/>
          </p:cNvSpPr>
          <p:nvPr>
            <p:ph type="body" sz="half" idx="2"/>
          </p:nvPr>
        </p:nvSpPr>
        <p:spPr/>
        <p:txBody>
          <a:bodyPr/>
          <a:lstStyle/>
          <a:p>
            <a:r>
              <a:rPr lang="de-CH" dirty="0"/>
              <a:t>44 Jahre | Schweiz</a:t>
            </a:r>
          </a:p>
          <a:p>
            <a:r>
              <a:rPr lang="de-CH" dirty="0" smtClean="0"/>
              <a:t>Mitgründerin </a:t>
            </a:r>
            <a:r>
              <a:rPr lang="de-CH" dirty="0"/>
              <a:t>und </a:t>
            </a:r>
            <a:r>
              <a:rPr lang="de-CH" dirty="0" smtClean="0"/>
              <a:t>Geschäftsführerin</a:t>
            </a:r>
          </a:p>
          <a:p>
            <a:r>
              <a:rPr lang="de-CH" dirty="0" err="1" smtClean="0"/>
              <a:t>Opaline</a:t>
            </a:r>
            <a:endParaRPr lang="de-CH" dirty="0"/>
          </a:p>
        </p:txBody>
      </p:sp>
      <p:sp>
        <p:nvSpPr>
          <p:cNvPr id="5" name="Textplatzhalter 4"/>
          <p:cNvSpPr>
            <a:spLocks noGrp="1"/>
          </p:cNvSpPr>
          <p:nvPr>
            <p:ph type="body" sz="quarter" idx="10"/>
          </p:nvPr>
        </p:nvSpPr>
        <p:spPr/>
        <p:txBody>
          <a:bodyPr/>
          <a:lstStyle/>
          <a:p>
            <a:r>
              <a:rPr lang="de-CH" b="1" dirty="0"/>
              <a:t>«Lebe im Jetzt und habe Spass daran, mit dem, was ist, und </a:t>
            </a:r>
            <a:r>
              <a:rPr lang="de-CH" b="1" dirty="0" smtClean="0"/>
              <a:t>nicht, mit </a:t>
            </a:r>
            <a:r>
              <a:rPr lang="de-CH" b="1" dirty="0"/>
              <a:t>dem, was sein könnte.»</a:t>
            </a:r>
            <a:endParaRPr lang="de-CH" dirty="0"/>
          </a:p>
        </p:txBody>
      </p:sp>
      <p:sp>
        <p:nvSpPr>
          <p:cNvPr id="6" name="Textplatzhalter 5"/>
          <p:cNvSpPr>
            <a:spLocks noGrp="1"/>
          </p:cNvSpPr>
          <p:nvPr>
            <p:ph type="body" sz="quarter" idx="11"/>
          </p:nvPr>
        </p:nvSpPr>
        <p:spPr>
          <a:xfrm>
            <a:off x="526749" y="6109619"/>
            <a:ext cx="5206485" cy="1144587"/>
          </a:xfrm>
        </p:spPr>
        <p:txBody>
          <a:bodyPr/>
          <a:lstStyle/>
          <a:p>
            <a:r>
              <a:rPr lang="de-CH" dirty="0"/>
              <a:t>Sofia de Meyer ist Mitgründerin und Geschäftsführerin von </a:t>
            </a:r>
            <a:r>
              <a:rPr lang="de-CH" dirty="0" err="1"/>
              <a:t>Opaline</a:t>
            </a:r>
            <a:r>
              <a:rPr lang="de-CH" dirty="0"/>
              <a:t>. </a:t>
            </a:r>
            <a:r>
              <a:rPr lang="de-CH" dirty="0" err="1"/>
              <a:t>Opaline</a:t>
            </a:r>
            <a:r>
              <a:rPr lang="de-CH" dirty="0"/>
              <a:t> produziert </a:t>
            </a:r>
            <a:r>
              <a:rPr lang="de-CH" dirty="0" smtClean="0"/>
              <a:t>Fruchtsäfte aus </a:t>
            </a:r>
            <a:r>
              <a:rPr lang="de-CH" dirty="0"/>
              <a:t>Früchten von regionalen Produzent/innen. Zuvor hat sie in </a:t>
            </a:r>
            <a:r>
              <a:rPr lang="de-CH" dirty="0" smtClean="0"/>
              <a:t>Grossstädten </a:t>
            </a:r>
            <a:r>
              <a:rPr lang="de-CH" dirty="0"/>
              <a:t>wie London </a:t>
            </a:r>
            <a:r>
              <a:rPr lang="de-CH" dirty="0" smtClean="0"/>
              <a:t>und Chicago </a:t>
            </a:r>
            <a:r>
              <a:rPr lang="de-CH" dirty="0"/>
              <a:t>gearbeitet, bis sie das Bedürfnis hatte, zu etwas Natürlicherem zurückzukehren, </a:t>
            </a:r>
            <a:r>
              <a:rPr lang="de-CH" dirty="0" smtClean="0"/>
              <a:t>näher bei </a:t>
            </a:r>
            <a:r>
              <a:rPr lang="de-CH" dirty="0"/>
              <a:t>ihren Wurzeln.</a:t>
            </a:r>
          </a:p>
        </p:txBody>
      </p:sp>
    </p:spTree>
    <p:extLst>
      <p:ext uri="{BB962C8B-B14F-4D97-AF65-F5344CB8AC3E}">
        <p14:creationId xmlns:p14="http://schemas.microsoft.com/office/powerpoint/2010/main" val="1563754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Sophie</a:t>
            </a:r>
            <a:r>
              <a:rPr lang="de-CH" dirty="0"/>
              <a:t> </a:t>
            </a:r>
            <a:r>
              <a:rPr lang="de-CH" dirty="0" err="1">
                <a:solidFill>
                  <a:srgbClr val="FF0000"/>
                </a:solidFill>
              </a:rPr>
              <a:t>Swaton</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41 Jahre | Schweiz</a:t>
            </a:r>
          </a:p>
          <a:p>
            <a:r>
              <a:rPr lang="de-CH" dirty="0"/>
              <a:t>Gründerin und </a:t>
            </a:r>
            <a:r>
              <a:rPr lang="de-CH" dirty="0" smtClean="0"/>
              <a:t>Präsidentin</a:t>
            </a:r>
          </a:p>
          <a:p>
            <a:r>
              <a:rPr lang="de-CH" dirty="0" smtClean="0"/>
              <a:t>Stiftung </a:t>
            </a:r>
            <a:r>
              <a:rPr lang="de-CH" dirty="0" err="1"/>
              <a:t>Zoein</a:t>
            </a:r>
            <a:endParaRPr lang="de-CH" dirty="0"/>
          </a:p>
        </p:txBody>
      </p:sp>
      <p:sp>
        <p:nvSpPr>
          <p:cNvPr id="5" name="Textplatzhalter 4"/>
          <p:cNvSpPr>
            <a:spLocks noGrp="1"/>
          </p:cNvSpPr>
          <p:nvPr>
            <p:ph type="body" sz="quarter" idx="10"/>
          </p:nvPr>
        </p:nvSpPr>
        <p:spPr/>
        <p:txBody>
          <a:bodyPr/>
          <a:lstStyle/>
          <a:p>
            <a:r>
              <a:rPr lang="de-CH" b="1" dirty="0"/>
              <a:t>«Wir müssen uns zusammenschliessen und uns solidarisch, </a:t>
            </a:r>
            <a:r>
              <a:rPr lang="de-CH" b="1" dirty="0" smtClean="0"/>
              <a:t>gemeinsam den </a:t>
            </a:r>
            <a:r>
              <a:rPr lang="de-CH" b="1" dirty="0"/>
              <a:t>enormen Herausforderungen stellen, die </a:t>
            </a:r>
            <a:r>
              <a:rPr lang="de-CH" b="1" dirty="0" smtClean="0"/>
              <a:t>uns bevorstehen</a:t>
            </a:r>
            <a:r>
              <a:rPr lang="de-CH" b="1" dirty="0"/>
              <a:t>.»</a:t>
            </a:r>
            <a:endParaRPr lang="de-CH" dirty="0"/>
          </a:p>
        </p:txBody>
      </p:sp>
      <p:sp>
        <p:nvSpPr>
          <p:cNvPr id="6" name="Textplatzhalter 5"/>
          <p:cNvSpPr>
            <a:spLocks noGrp="1"/>
          </p:cNvSpPr>
          <p:nvPr>
            <p:ph type="body" sz="quarter" idx="11"/>
          </p:nvPr>
        </p:nvSpPr>
        <p:spPr>
          <a:xfrm>
            <a:off x="526749" y="5958431"/>
            <a:ext cx="5206485" cy="1144587"/>
          </a:xfrm>
        </p:spPr>
        <p:txBody>
          <a:bodyPr/>
          <a:lstStyle/>
          <a:p>
            <a:r>
              <a:rPr lang="de-CH" dirty="0"/>
              <a:t>Die Philosophin und Ökonomin Sophie </a:t>
            </a:r>
            <a:r>
              <a:rPr lang="de-CH" dirty="0" err="1"/>
              <a:t>Swaton</a:t>
            </a:r>
            <a:r>
              <a:rPr lang="de-CH" dirty="0"/>
              <a:t> ist Dozentin und Forscherin am Institut für </a:t>
            </a:r>
            <a:r>
              <a:rPr lang="de-CH" dirty="0" smtClean="0"/>
              <a:t>Geographie und </a:t>
            </a:r>
            <a:r>
              <a:rPr lang="de-CH" dirty="0"/>
              <a:t>Nachhaltigkeit der Universität Lausanne. Zudem ist sie Buchautorin und </a:t>
            </a:r>
            <a:r>
              <a:rPr lang="de-CH" dirty="0" smtClean="0"/>
              <a:t>Präsidentin der </a:t>
            </a:r>
            <a:r>
              <a:rPr lang="de-CH" dirty="0"/>
              <a:t>Stiftung </a:t>
            </a:r>
            <a:r>
              <a:rPr lang="de-CH" dirty="0" err="1"/>
              <a:t>Zoein</a:t>
            </a:r>
            <a:r>
              <a:rPr lang="de-CH" dirty="0"/>
              <a:t>, welche sie 2017 gründete. Die Stiftung </a:t>
            </a:r>
            <a:r>
              <a:rPr lang="de-CH" dirty="0" smtClean="0"/>
              <a:t>unterstützt </a:t>
            </a:r>
            <a:r>
              <a:rPr lang="de-CH" dirty="0"/>
              <a:t>Projekte, </a:t>
            </a:r>
            <a:r>
              <a:rPr lang="de-CH" dirty="0" smtClean="0"/>
              <a:t>die </a:t>
            </a:r>
            <a:r>
              <a:rPr lang="de-CH" dirty="0"/>
              <a:t>den </a:t>
            </a:r>
            <a:r>
              <a:rPr lang="de-CH" dirty="0" smtClean="0"/>
              <a:t>ökologischen Wandel </a:t>
            </a:r>
            <a:r>
              <a:rPr lang="de-CH" dirty="0"/>
              <a:t>zum Ziel haben, sie will die Nachhaltigkeit </a:t>
            </a:r>
            <a:r>
              <a:rPr lang="de-CH" dirty="0" smtClean="0"/>
              <a:t>fördern </a:t>
            </a:r>
            <a:r>
              <a:rPr lang="de-CH" dirty="0"/>
              <a:t>und Ungleichheiten abbauen.</a:t>
            </a:r>
          </a:p>
        </p:txBody>
      </p:sp>
    </p:spTree>
    <p:extLst>
      <p:ext uri="{BB962C8B-B14F-4D97-AF65-F5344CB8AC3E}">
        <p14:creationId xmlns:p14="http://schemas.microsoft.com/office/powerpoint/2010/main" val="3784292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Suzan</a:t>
            </a:r>
            <a:r>
              <a:rPr lang="de-CH" dirty="0"/>
              <a:t> </a:t>
            </a:r>
            <a:r>
              <a:rPr lang="de-CH" dirty="0">
                <a:solidFill>
                  <a:srgbClr val="FF0000"/>
                </a:solidFill>
              </a:rPr>
              <a:t>Mark</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a:xfrm>
            <a:off x="526749" y="1467127"/>
            <a:ext cx="4466356" cy="798276"/>
          </a:xfrm>
        </p:spPr>
        <p:txBody>
          <a:bodyPr/>
          <a:lstStyle/>
          <a:p>
            <a:r>
              <a:rPr lang="de-CH" dirty="0"/>
              <a:t>54 Jahre | Nigeria</a:t>
            </a:r>
          </a:p>
          <a:p>
            <a:r>
              <a:rPr lang="de-CH" dirty="0"/>
              <a:t>Leiterin der Frauenarbeit in der </a:t>
            </a:r>
            <a:r>
              <a:rPr lang="de-CH" dirty="0" smtClean="0"/>
              <a:t>Kirche der </a:t>
            </a:r>
            <a:r>
              <a:rPr lang="de-CH" dirty="0"/>
              <a:t>Geschwister, Frauenkoordinatorin </a:t>
            </a:r>
            <a:r>
              <a:rPr lang="de-CH" dirty="0" smtClean="0"/>
              <a:t>der afrikanischen Kontinentalversammlung</a:t>
            </a:r>
            <a:endParaRPr lang="de-CH" dirty="0"/>
          </a:p>
        </p:txBody>
      </p:sp>
      <p:sp>
        <p:nvSpPr>
          <p:cNvPr id="5" name="Textplatzhalter 4"/>
          <p:cNvSpPr>
            <a:spLocks noGrp="1"/>
          </p:cNvSpPr>
          <p:nvPr>
            <p:ph type="body" sz="quarter" idx="10"/>
          </p:nvPr>
        </p:nvSpPr>
        <p:spPr/>
        <p:txBody>
          <a:bodyPr/>
          <a:lstStyle/>
          <a:p>
            <a:r>
              <a:rPr lang="de-CH" b="1" dirty="0"/>
              <a:t>«Ich werde nie schweigen angesichts von </a:t>
            </a:r>
            <a:r>
              <a:rPr lang="de-CH" b="1" dirty="0" smtClean="0"/>
              <a:t>Ungerechtigkeit, insbesondere gegen Frauen</a:t>
            </a:r>
            <a:r>
              <a:rPr lang="de-CH" b="1" dirty="0"/>
              <a:t>.»</a:t>
            </a:r>
            <a:endParaRPr lang="de-CH" dirty="0"/>
          </a:p>
        </p:txBody>
      </p:sp>
      <p:sp>
        <p:nvSpPr>
          <p:cNvPr id="6" name="Textplatzhalter 5"/>
          <p:cNvSpPr>
            <a:spLocks noGrp="1"/>
          </p:cNvSpPr>
          <p:nvPr>
            <p:ph type="body" sz="quarter" idx="11"/>
          </p:nvPr>
        </p:nvSpPr>
        <p:spPr>
          <a:xfrm>
            <a:off x="526749" y="6415632"/>
            <a:ext cx="5206485" cy="1144587"/>
          </a:xfrm>
        </p:spPr>
        <p:txBody>
          <a:bodyPr/>
          <a:lstStyle/>
          <a:p>
            <a:r>
              <a:rPr lang="de-CH" dirty="0"/>
              <a:t>Suzan Mark ist Theologin, ehemalige Direktorin des </a:t>
            </a:r>
            <a:r>
              <a:rPr lang="de-CH" dirty="0" err="1"/>
              <a:t>Michika</a:t>
            </a:r>
            <a:r>
              <a:rPr lang="de-CH" dirty="0"/>
              <a:t> </a:t>
            </a:r>
            <a:r>
              <a:rPr lang="de-CH" dirty="0" err="1"/>
              <a:t>Bible</a:t>
            </a:r>
            <a:r>
              <a:rPr lang="de-CH" dirty="0"/>
              <a:t> College und Dozentin. </a:t>
            </a:r>
            <a:r>
              <a:rPr lang="de-CH" dirty="0" smtClean="0"/>
              <a:t>Seit 25 </a:t>
            </a:r>
            <a:r>
              <a:rPr lang="de-CH" dirty="0"/>
              <a:t>Jahren engagiert sie sich in verschiedenen Funktionen in der kirchlichen Arbeit.</a:t>
            </a:r>
          </a:p>
        </p:txBody>
      </p:sp>
    </p:spTree>
    <p:extLst>
      <p:ext uri="{BB962C8B-B14F-4D97-AF65-F5344CB8AC3E}">
        <p14:creationId xmlns:p14="http://schemas.microsoft.com/office/powerpoint/2010/main" val="180557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Blandine</a:t>
            </a:r>
            <a:r>
              <a:rPr lang="de-CH" dirty="0"/>
              <a:t> </a:t>
            </a:r>
            <a:r>
              <a:rPr lang="de-CH" dirty="0" err="1">
                <a:solidFill>
                  <a:srgbClr val="FF0000"/>
                </a:solidFill>
              </a:rPr>
              <a:t>Bukayafwa</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60 Jahre | DR Kongo</a:t>
            </a:r>
          </a:p>
          <a:p>
            <a:r>
              <a:rPr lang="de-CH" dirty="0"/>
              <a:t>Gender-Verantwortliche</a:t>
            </a:r>
          </a:p>
          <a:p>
            <a:r>
              <a:rPr lang="de-CH" dirty="0" err="1" smtClean="0"/>
              <a:t>Centre</a:t>
            </a:r>
            <a:r>
              <a:rPr lang="de-CH" dirty="0" smtClean="0"/>
              <a:t> </a:t>
            </a:r>
            <a:r>
              <a:rPr lang="de-CH" dirty="0" err="1" smtClean="0"/>
              <a:t>pour</a:t>
            </a:r>
            <a:r>
              <a:rPr lang="de-CH" dirty="0" smtClean="0"/>
              <a:t> </a:t>
            </a:r>
            <a:r>
              <a:rPr lang="de-CH" dirty="0"/>
              <a:t>la Promotion </a:t>
            </a:r>
            <a:r>
              <a:rPr lang="de-CH" dirty="0" err="1" smtClean="0"/>
              <a:t>Agricole</a:t>
            </a:r>
            <a:r>
              <a:rPr lang="de-CH" dirty="0" smtClean="0"/>
              <a:t> de </a:t>
            </a:r>
            <a:r>
              <a:rPr lang="de-CH" dirty="0"/>
              <a:t>la </a:t>
            </a:r>
            <a:r>
              <a:rPr lang="de-CH" dirty="0" err="1"/>
              <a:t>Lukula</a:t>
            </a:r>
            <a:r>
              <a:rPr lang="de-CH" dirty="0"/>
              <a:t> (CEPAL)</a:t>
            </a:r>
          </a:p>
        </p:txBody>
      </p:sp>
      <p:sp>
        <p:nvSpPr>
          <p:cNvPr id="5" name="Textplatzhalter 4"/>
          <p:cNvSpPr>
            <a:spLocks noGrp="1"/>
          </p:cNvSpPr>
          <p:nvPr>
            <p:ph type="body" sz="quarter" idx="10"/>
          </p:nvPr>
        </p:nvSpPr>
        <p:spPr/>
        <p:txBody>
          <a:bodyPr/>
          <a:lstStyle/>
          <a:p>
            <a:r>
              <a:rPr lang="de-CH" b="1" dirty="0"/>
              <a:t>«Unsere Mamas in den Dörfern </a:t>
            </a:r>
            <a:r>
              <a:rPr lang="de-CH" b="1" dirty="0" smtClean="0"/>
              <a:t>haben niemanden</a:t>
            </a:r>
            <a:r>
              <a:rPr lang="de-CH" b="1" dirty="0"/>
              <a:t>, den sie um </a:t>
            </a:r>
            <a:r>
              <a:rPr lang="de-CH" b="1" dirty="0" smtClean="0"/>
              <a:t>Rat fragen</a:t>
            </a:r>
            <a:endParaRPr lang="de-CH" b="1" dirty="0"/>
          </a:p>
          <a:p>
            <a:r>
              <a:rPr lang="de-CH" b="1" dirty="0"/>
              <a:t>können. Deshalb unterstütze ich sie. Auch Männer haben </a:t>
            </a:r>
            <a:r>
              <a:rPr lang="de-CH" b="1" dirty="0" smtClean="0"/>
              <a:t>Pflichten und </a:t>
            </a:r>
            <a:r>
              <a:rPr lang="de-CH" b="1" dirty="0"/>
              <a:t>Frauen haben Rechte. Wir sind alle gleich.»</a:t>
            </a:r>
            <a:endParaRPr lang="de-CH" dirty="0"/>
          </a:p>
        </p:txBody>
      </p:sp>
      <p:sp>
        <p:nvSpPr>
          <p:cNvPr id="6" name="Textplatzhalter 5"/>
          <p:cNvSpPr>
            <a:spLocks noGrp="1"/>
          </p:cNvSpPr>
          <p:nvPr>
            <p:ph type="body" sz="quarter" idx="11"/>
          </p:nvPr>
        </p:nvSpPr>
        <p:spPr>
          <a:xfrm>
            <a:off x="527050" y="6109619"/>
            <a:ext cx="5206485" cy="1144587"/>
          </a:xfrm>
        </p:spPr>
        <p:txBody>
          <a:bodyPr/>
          <a:lstStyle/>
          <a:p>
            <a:r>
              <a:rPr lang="de-CH" dirty="0"/>
              <a:t>Das Engagement von Blandine begann als Animatorin in ländlichen Regionen, wo sie </a:t>
            </a:r>
            <a:r>
              <a:rPr lang="de-CH" dirty="0" smtClean="0"/>
              <a:t>Kleinbäuerinnen darin </a:t>
            </a:r>
            <a:r>
              <a:rPr lang="de-CH" dirty="0"/>
              <a:t>unterstützte, ihr Feld nachhaltiger zu bearbeiten und damit das Familieneinkommen aufzubessern.</a:t>
            </a:r>
          </a:p>
          <a:p>
            <a:r>
              <a:rPr lang="de-CH" dirty="0"/>
              <a:t>Heute arbeitet sie als Gender-Verantwortliche bei CEPAL und berät Frauen wie Männer.</a:t>
            </a:r>
          </a:p>
        </p:txBody>
      </p:sp>
    </p:spTree>
    <p:extLst>
      <p:ext uri="{BB962C8B-B14F-4D97-AF65-F5344CB8AC3E}">
        <p14:creationId xmlns:p14="http://schemas.microsoft.com/office/powerpoint/2010/main" val="866174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Yannick</a:t>
            </a:r>
            <a:r>
              <a:rPr lang="de-CH" dirty="0"/>
              <a:t> </a:t>
            </a:r>
            <a:r>
              <a:rPr lang="de-CH" dirty="0">
                <a:solidFill>
                  <a:srgbClr val="FF0000"/>
                </a:solidFill>
              </a:rPr>
              <a:t>Etienne</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60 Jahre | Haiti</a:t>
            </a:r>
          </a:p>
          <a:p>
            <a:r>
              <a:rPr lang="de-CH" dirty="0"/>
              <a:t>Projektverantwortliche</a:t>
            </a:r>
          </a:p>
          <a:p>
            <a:r>
              <a:rPr lang="de-CH" dirty="0" err="1"/>
              <a:t>Batay</a:t>
            </a:r>
            <a:r>
              <a:rPr lang="de-CH" dirty="0"/>
              <a:t> </a:t>
            </a:r>
            <a:r>
              <a:rPr lang="de-CH" dirty="0" err="1"/>
              <a:t>Ouvriyé</a:t>
            </a:r>
            <a:endParaRPr lang="de-CH" dirty="0"/>
          </a:p>
        </p:txBody>
      </p:sp>
      <p:sp>
        <p:nvSpPr>
          <p:cNvPr id="5" name="Textplatzhalter 4"/>
          <p:cNvSpPr>
            <a:spLocks noGrp="1"/>
          </p:cNvSpPr>
          <p:nvPr>
            <p:ph type="body" sz="quarter" idx="10"/>
          </p:nvPr>
        </p:nvSpPr>
        <p:spPr/>
        <p:txBody>
          <a:bodyPr/>
          <a:lstStyle/>
          <a:p>
            <a:r>
              <a:rPr lang="de-CH" b="1" dirty="0"/>
              <a:t>«Ich engagiere mich aus Liebe zu meinem Land und zum </a:t>
            </a:r>
            <a:r>
              <a:rPr lang="de-CH" b="1" dirty="0" smtClean="0"/>
              <a:t>haitianischen Volk</a:t>
            </a:r>
            <a:r>
              <a:rPr lang="de-CH" b="1" dirty="0"/>
              <a:t>. Kraft dafür schöpfe ich aus meinem unerschütterlichen </a:t>
            </a:r>
            <a:r>
              <a:rPr lang="de-CH" b="1" dirty="0" smtClean="0"/>
              <a:t>Glaube an </a:t>
            </a:r>
            <a:r>
              <a:rPr lang="de-CH" b="1" dirty="0"/>
              <a:t>echte Veränderungen trotz der Schwierigkeiten, mit denen wir als Bewegung</a:t>
            </a:r>
          </a:p>
          <a:p>
            <a:r>
              <a:rPr lang="de-CH" b="1" dirty="0"/>
              <a:t>konfrontiert sind.»</a:t>
            </a:r>
            <a:endParaRPr lang="de-CH" dirty="0"/>
          </a:p>
        </p:txBody>
      </p:sp>
      <p:sp>
        <p:nvSpPr>
          <p:cNvPr id="6" name="Textplatzhalter 5"/>
          <p:cNvSpPr>
            <a:spLocks noGrp="1"/>
          </p:cNvSpPr>
          <p:nvPr>
            <p:ph type="body" sz="quarter" idx="11"/>
          </p:nvPr>
        </p:nvSpPr>
        <p:spPr/>
        <p:txBody>
          <a:bodyPr/>
          <a:lstStyle/>
          <a:p>
            <a:r>
              <a:rPr lang="de-CH" dirty="0"/>
              <a:t>Yannick Etienne ist Hauptverantwortliche von </a:t>
            </a:r>
            <a:r>
              <a:rPr lang="de-CH" dirty="0" err="1"/>
              <a:t>Batay</a:t>
            </a:r>
            <a:r>
              <a:rPr lang="de-CH" dirty="0"/>
              <a:t> </a:t>
            </a:r>
            <a:r>
              <a:rPr lang="de-CH" dirty="0" err="1"/>
              <a:t>Ouvriyé</a:t>
            </a:r>
            <a:r>
              <a:rPr lang="de-CH" dirty="0"/>
              <a:t>, einer Dachorganisation von 20 </a:t>
            </a:r>
            <a:r>
              <a:rPr lang="de-CH" dirty="0" smtClean="0"/>
              <a:t>gewerkschaftlichen Basisorganisationen </a:t>
            </a:r>
            <a:r>
              <a:rPr lang="de-CH" dirty="0"/>
              <a:t>aus dem Industrie- und Landwirtschaftssektor. </a:t>
            </a:r>
            <a:r>
              <a:rPr lang="de-CH" dirty="0" smtClean="0"/>
              <a:t>Hauptfokus von </a:t>
            </a:r>
            <a:r>
              <a:rPr lang="de-CH" dirty="0" err="1"/>
              <a:t>Batay</a:t>
            </a:r>
            <a:r>
              <a:rPr lang="de-CH" dirty="0"/>
              <a:t> </a:t>
            </a:r>
            <a:r>
              <a:rPr lang="de-CH" dirty="0" err="1"/>
              <a:t>Ouvriyé</a:t>
            </a:r>
            <a:r>
              <a:rPr lang="de-CH" dirty="0"/>
              <a:t> liegt in den Freihandelszonen im Nordwesten des Landes, wo </a:t>
            </a:r>
            <a:r>
              <a:rPr lang="de-CH" dirty="0" smtClean="0"/>
              <a:t>internationale Konzerne </a:t>
            </a:r>
            <a:r>
              <a:rPr lang="de-CH" dirty="0"/>
              <a:t>Textilien fertigen lassen und dabei die Rechte der </a:t>
            </a:r>
            <a:r>
              <a:rPr lang="de-CH" dirty="0" smtClean="0"/>
              <a:t>Arbeiter/innen </a:t>
            </a:r>
            <a:r>
              <a:rPr lang="de-CH" dirty="0"/>
              <a:t>systematisch verletzen.</a:t>
            </a:r>
          </a:p>
        </p:txBody>
      </p:sp>
    </p:spTree>
    <p:extLst>
      <p:ext uri="{BB962C8B-B14F-4D97-AF65-F5344CB8AC3E}">
        <p14:creationId xmlns:p14="http://schemas.microsoft.com/office/powerpoint/2010/main" val="3314197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solidFill>
                  <a:schemeClr val="accent6">
                    <a:lumMod val="75000"/>
                  </a:schemeClr>
                </a:solidFill>
              </a:rPr>
              <a:t>Aldebaram</a:t>
            </a:r>
            <a:r>
              <a:rPr lang="de-CH" dirty="0" smtClean="0"/>
              <a:t> </a:t>
            </a:r>
            <a:r>
              <a:rPr lang="de-CH" dirty="0" smtClean="0">
                <a:solidFill>
                  <a:srgbClr val="FF0000"/>
                </a:solidFill>
              </a:rPr>
              <a:t>Moura</a:t>
            </a:r>
            <a:endParaRPr lang="de-CH" dirty="0">
              <a:solidFill>
                <a:srgbClr val="FF0000"/>
              </a:solidFill>
            </a:endParaRPr>
          </a:p>
        </p:txBody>
      </p:sp>
      <p:sp>
        <p:nvSpPr>
          <p:cNvPr id="4" name="Textplatzhalter 3"/>
          <p:cNvSpPr>
            <a:spLocks noGrp="1"/>
          </p:cNvSpPr>
          <p:nvPr>
            <p:ph type="body" sz="half" idx="2"/>
          </p:nvPr>
        </p:nvSpPr>
        <p:spPr/>
        <p:txBody>
          <a:bodyPr/>
          <a:lstStyle/>
          <a:p>
            <a:r>
              <a:rPr lang="de-CH" dirty="0"/>
              <a:t>45 Jahre | Brasilien</a:t>
            </a:r>
          </a:p>
          <a:p>
            <a:r>
              <a:rPr lang="de-CH" dirty="0"/>
              <a:t>Erwachsenenbildnerin </a:t>
            </a:r>
            <a:r>
              <a:rPr lang="de-CH" dirty="0" smtClean="0"/>
              <a:t>(</a:t>
            </a:r>
            <a:r>
              <a:rPr lang="de-CH" dirty="0" err="1"/>
              <a:t>Educadora</a:t>
            </a:r>
            <a:r>
              <a:rPr lang="de-CH" dirty="0"/>
              <a:t> </a:t>
            </a:r>
            <a:r>
              <a:rPr lang="de-CH" dirty="0" err="1"/>
              <a:t>Popular</a:t>
            </a:r>
            <a:r>
              <a:rPr lang="de-CH" dirty="0"/>
              <a:t>) </a:t>
            </a:r>
          </a:p>
          <a:p>
            <a:r>
              <a:rPr lang="de-CH" dirty="0" smtClean="0"/>
              <a:t>FASE</a:t>
            </a:r>
            <a:endParaRPr lang="de-CH" dirty="0"/>
          </a:p>
        </p:txBody>
      </p:sp>
      <p:sp>
        <p:nvSpPr>
          <p:cNvPr id="5" name="Textplatzhalter 4"/>
          <p:cNvSpPr>
            <a:spLocks noGrp="1"/>
          </p:cNvSpPr>
          <p:nvPr>
            <p:ph type="body" sz="quarter" idx="10"/>
          </p:nvPr>
        </p:nvSpPr>
        <p:spPr/>
        <p:txBody>
          <a:bodyPr/>
          <a:lstStyle/>
          <a:p>
            <a:r>
              <a:rPr lang="de-CH" b="1" dirty="0">
                <a:solidFill>
                  <a:schemeClr val="bg1">
                    <a:lumMod val="50000"/>
                  </a:schemeClr>
                </a:solidFill>
              </a:rPr>
              <a:t>«Meine Inspirationsquelle ist meine 7-jährige Tochter Luna, ein fragendes und mutiges Mädchen. In ihren Augen sehe ich die Empörung darüber, wie schlecht Frauen in unserer Gesellschaft behandelt werden. Ich sehe aber darin auch die Freude, eine Frau zu sein.»</a:t>
            </a:r>
            <a:endParaRPr lang="de-CH" dirty="0">
              <a:solidFill>
                <a:schemeClr val="bg1">
                  <a:lumMod val="50000"/>
                </a:schemeClr>
              </a:solidFill>
            </a:endParaRPr>
          </a:p>
          <a:p>
            <a:endParaRPr lang="de-CH" dirty="0"/>
          </a:p>
        </p:txBody>
      </p:sp>
      <p:sp>
        <p:nvSpPr>
          <p:cNvPr id="6" name="Textplatzhalter 5"/>
          <p:cNvSpPr>
            <a:spLocks noGrp="1"/>
          </p:cNvSpPr>
          <p:nvPr>
            <p:ph type="body" sz="quarter" idx="11"/>
          </p:nvPr>
        </p:nvSpPr>
        <p:spPr>
          <a:xfrm>
            <a:off x="527050" y="5927851"/>
            <a:ext cx="5206485" cy="1144587"/>
          </a:xfrm>
        </p:spPr>
        <p:txBody>
          <a:bodyPr/>
          <a:lstStyle/>
          <a:p>
            <a:r>
              <a:rPr lang="de-CH" dirty="0" err="1"/>
              <a:t>Aldebaram</a:t>
            </a:r>
            <a:r>
              <a:rPr lang="de-CH" dirty="0"/>
              <a:t> Moura </a:t>
            </a:r>
            <a:r>
              <a:rPr lang="de-CH" dirty="0" smtClean="0"/>
              <a:t>hat </a:t>
            </a:r>
            <a:r>
              <a:rPr lang="de-CH" dirty="0"/>
              <a:t>als Professorin an der Universität Para das Programm zur Stadtreform begleitet. Seit 14 Jahren </a:t>
            </a:r>
            <a:r>
              <a:rPr lang="de-CH" dirty="0" smtClean="0"/>
              <a:t>engagierte </a:t>
            </a:r>
            <a:r>
              <a:rPr lang="de-CH" dirty="0"/>
              <a:t>sie sich als Erwachsenenbildnerin bei FASE </a:t>
            </a:r>
            <a:r>
              <a:rPr lang="de-CH" dirty="0" err="1"/>
              <a:t>Amazonien</a:t>
            </a:r>
            <a:r>
              <a:rPr lang="de-CH" dirty="0"/>
              <a:t>. Derzeit koordiniert sie ein Ausbildungsprogramm in Feminismus und Agroökologie, in welchem Kleinbäuerinnen lernen, ihr Land besser gegen Grossgrundbesitzer und Agrobusiness zu verteidigen.</a:t>
            </a:r>
          </a:p>
          <a:p>
            <a:endParaRPr lang="de-CH" dirty="0"/>
          </a:p>
        </p:txBody>
      </p:sp>
      <p:pic>
        <p:nvPicPr>
          <p:cNvPr id="7" name="Bildplatzhalter 4" descr="Bfa_Broschüre-Frauenportraits_D_v08.pdf - Adobe Acrobat Reader DC"/>
          <p:cNvPicPr>
            <a:picLocks noGrp="1" noChangeAspect="1"/>
          </p:cNvPicPr>
          <p:nvPr>
            <p:ph type="pic" idx="1"/>
          </p:nvPr>
        </p:nvPicPr>
        <p:blipFill>
          <a:blip r:embed="rId3">
            <a:extLst>
              <a:ext uri="{28A0092B-C50C-407E-A947-70E740481C1C}">
                <a14:useLocalDpi xmlns:a14="http://schemas.microsoft.com/office/drawing/2010/main" val="0"/>
              </a:ext>
            </a:extLst>
          </a:blip>
          <a:srcRect l="135" r="135"/>
          <a:stretch>
            <a:fillRect/>
          </a:stretch>
        </p:blipFill>
        <p:spPr/>
      </p:pic>
      <p:sp>
        <p:nvSpPr>
          <p:cNvPr id="3" name="Textfeld 2"/>
          <p:cNvSpPr txBox="1"/>
          <p:nvPr/>
        </p:nvSpPr>
        <p:spPr>
          <a:xfrm>
            <a:off x="6418296" y="5927851"/>
            <a:ext cx="5113867" cy="707886"/>
          </a:xfrm>
          <a:prstGeom prst="rect">
            <a:avLst/>
          </a:prstGeom>
          <a:solidFill>
            <a:schemeClr val="bg1"/>
          </a:solidFill>
          <a:ln w="57150">
            <a:solidFill>
              <a:schemeClr val="tx1"/>
            </a:solidFill>
          </a:ln>
        </p:spPr>
        <p:txBody>
          <a:bodyPr wrap="square" rtlCol="0">
            <a:spAutoFit/>
          </a:bodyPr>
          <a:lstStyle/>
          <a:p>
            <a:r>
              <a:rPr lang="de-CH" sz="1000" dirty="0">
                <a:latin typeface="Arial" panose="020B0604020202020204" pitchFamily="34" charset="0"/>
                <a:cs typeface="Arial" panose="020B0604020202020204" pitchFamily="34" charset="0"/>
              </a:rPr>
              <a:t>Kurz vor dem Druck dieser Publikation ist </a:t>
            </a:r>
            <a:r>
              <a:rPr lang="de-CH" sz="1000" dirty="0" err="1">
                <a:latin typeface="Arial" panose="020B0604020202020204" pitchFamily="34" charset="0"/>
                <a:cs typeface="Arial" panose="020B0604020202020204" pitchFamily="34" charset="0"/>
              </a:rPr>
              <a:t>Aldebaram</a:t>
            </a:r>
            <a:r>
              <a:rPr lang="de-CH" sz="1000" dirty="0">
                <a:latin typeface="Arial" panose="020B0604020202020204" pitchFamily="34" charset="0"/>
                <a:cs typeface="Arial" panose="020B0604020202020204" pitchFamily="34" charset="0"/>
              </a:rPr>
              <a:t> Moura infolge einer Operation</a:t>
            </a:r>
          </a:p>
          <a:p>
            <a:r>
              <a:rPr lang="de-CH" sz="1000" dirty="0">
                <a:latin typeface="Arial" panose="020B0604020202020204" pitchFamily="34" charset="0"/>
                <a:cs typeface="Arial" panose="020B0604020202020204" pitchFamily="34" charset="0"/>
              </a:rPr>
              <a:t>überraschend verstorben. Wir sind sehr betroffen und würdigen sie und ihre Arbeit</a:t>
            </a:r>
          </a:p>
          <a:p>
            <a:r>
              <a:rPr lang="de-CH" sz="1000" dirty="0">
                <a:latin typeface="Arial" panose="020B0604020202020204" pitchFamily="34" charset="0"/>
                <a:cs typeface="Arial" panose="020B0604020202020204" pitchFamily="34" charset="0"/>
              </a:rPr>
              <a:t>mit diesem Porträt. Ihrer Familie, ihren Freund/innen und dem Team von FASE drücken</a:t>
            </a:r>
          </a:p>
          <a:p>
            <a:r>
              <a:rPr lang="de-CH" sz="1000" dirty="0">
                <a:latin typeface="Arial" panose="020B0604020202020204" pitchFamily="34" charset="0"/>
                <a:cs typeface="Arial" panose="020B0604020202020204" pitchFamily="34" charset="0"/>
              </a:rPr>
              <a:t>wir hiermit unser tiefes Beileid aus.</a:t>
            </a:r>
            <a:endParaRPr lang="de-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84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Caterina</a:t>
            </a:r>
            <a:r>
              <a:rPr lang="de-CH" dirty="0"/>
              <a:t> </a:t>
            </a:r>
            <a:r>
              <a:rPr lang="de-CH" dirty="0" err="1">
                <a:solidFill>
                  <a:srgbClr val="FF0000"/>
                </a:solidFill>
              </a:rPr>
              <a:t>Fierz</a:t>
            </a:r>
            <a:r>
              <a:rPr lang="de-CH" dirty="0">
                <a:solidFill>
                  <a:srgbClr val="FF0000"/>
                </a:solidFill>
              </a:rPr>
              <a:t> </a:t>
            </a:r>
            <a:r>
              <a:rPr lang="de-CH" dirty="0" err="1">
                <a:solidFill>
                  <a:srgbClr val="FF0000"/>
                </a:solidFill>
              </a:rPr>
              <a:t>Carinci</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59 Jahre | Schweiz</a:t>
            </a:r>
          </a:p>
          <a:p>
            <a:r>
              <a:rPr lang="de-CH" dirty="0"/>
              <a:t>Freiwillige in der </a:t>
            </a:r>
            <a:r>
              <a:rPr lang="de-CH" dirty="0" smtClean="0"/>
              <a:t>reformierten Kirchgemeinde </a:t>
            </a:r>
            <a:r>
              <a:rPr lang="de-CH" dirty="0"/>
              <a:t>Lugano</a:t>
            </a:r>
          </a:p>
        </p:txBody>
      </p:sp>
      <p:sp>
        <p:nvSpPr>
          <p:cNvPr id="5" name="Textplatzhalter 4"/>
          <p:cNvSpPr>
            <a:spLocks noGrp="1"/>
          </p:cNvSpPr>
          <p:nvPr>
            <p:ph type="body" sz="quarter" idx="10"/>
          </p:nvPr>
        </p:nvSpPr>
        <p:spPr/>
        <p:txBody>
          <a:bodyPr/>
          <a:lstStyle/>
          <a:p>
            <a:r>
              <a:rPr lang="de-CH" b="1" dirty="0"/>
              <a:t>«Der Sinn meines Lebens ist es, für andere da zu sein.»</a:t>
            </a:r>
            <a:endParaRPr lang="de-CH" dirty="0"/>
          </a:p>
        </p:txBody>
      </p:sp>
      <p:sp>
        <p:nvSpPr>
          <p:cNvPr id="6" name="Textplatzhalter 5"/>
          <p:cNvSpPr>
            <a:spLocks noGrp="1"/>
          </p:cNvSpPr>
          <p:nvPr>
            <p:ph type="body" sz="quarter" idx="11"/>
          </p:nvPr>
        </p:nvSpPr>
        <p:spPr>
          <a:xfrm>
            <a:off x="527050" y="5985001"/>
            <a:ext cx="5206485" cy="1144587"/>
          </a:xfrm>
        </p:spPr>
        <p:txBody>
          <a:bodyPr/>
          <a:lstStyle/>
          <a:p>
            <a:r>
              <a:rPr lang="de-CH" dirty="0"/>
              <a:t>Caterina </a:t>
            </a:r>
            <a:r>
              <a:rPr lang="de-CH" dirty="0" err="1"/>
              <a:t>Fierz</a:t>
            </a:r>
            <a:r>
              <a:rPr lang="de-CH" dirty="0"/>
              <a:t> </a:t>
            </a:r>
            <a:r>
              <a:rPr lang="de-CH" dirty="0" err="1"/>
              <a:t>Carinci</a:t>
            </a:r>
            <a:r>
              <a:rPr lang="de-CH" dirty="0"/>
              <a:t> hat nach der Lehre und der Hotelfachschule viele Jahre im Gastgewerbe </a:t>
            </a:r>
            <a:r>
              <a:rPr lang="de-CH" dirty="0" smtClean="0"/>
              <a:t>gearbeitet. Von </a:t>
            </a:r>
            <a:r>
              <a:rPr lang="de-CH" dirty="0"/>
              <a:t>1989 bis 2013 war sie bei einer </a:t>
            </a:r>
            <a:r>
              <a:rPr lang="de-CH" dirty="0" err="1"/>
              <a:t>Luganeser</a:t>
            </a:r>
            <a:r>
              <a:rPr lang="de-CH" dirty="0"/>
              <a:t> Bank im Kreditkartenwesen angestellt. Sie </a:t>
            </a:r>
            <a:r>
              <a:rPr lang="de-CH" dirty="0" smtClean="0"/>
              <a:t>ist begeisterte </a:t>
            </a:r>
            <a:r>
              <a:rPr lang="de-CH" dirty="0"/>
              <a:t>Grossmutter und hat sich gemeldet, um den nächsten Freiwilligeneinsatz im </a:t>
            </a:r>
            <a:r>
              <a:rPr lang="de-CH" dirty="0" err="1" smtClean="0"/>
              <a:t>Grottino</a:t>
            </a:r>
            <a:r>
              <a:rPr lang="de-CH" dirty="0" smtClean="0"/>
              <a:t> del </a:t>
            </a:r>
            <a:r>
              <a:rPr lang="de-CH" dirty="0" err="1"/>
              <a:t>Centro</a:t>
            </a:r>
            <a:r>
              <a:rPr lang="de-CH" dirty="0"/>
              <a:t> </a:t>
            </a:r>
            <a:r>
              <a:rPr lang="de-CH" dirty="0" err="1"/>
              <a:t>evangelico</a:t>
            </a:r>
            <a:r>
              <a:rPr lang="de-CH" dirty="0"/>
              <a:t> von </a:t>
            </a:r>
            <a:r>
              <a:rPr lang="de-CH" dirty="0" err="1"/>
              <a:t>Magliaso</a:t>
            </a:r>
            <a:r>
              <a:rPr lang="de-CH" dirty="0"/>
              <a:t> zu machen.</a:t>
            </a:r>
          </a:p>
        </p:txBody>
      </p:sp>
    </p:spTree>
    <p:extLst>
      <p:ext uri="{BB962C8B-B14F-4D97-AF65-F5344CB8AC3E}">
        <p14:creationId xmlns:p14="http://schemas.microsoft.com/office/powerpoint/2010/main" val="198869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accent6">
                    <a:lumMod val="75000"/>
                  </a:schemeClr>
                </a:solidFill>
              </a:rPr>
              <a:t>Claudaline</a:t>
            </a:r>
            <a:r>
              <a:rPr lang="de-CH" dirty="0"/>
              <a:t> </a:t>
            </a:r>
            <a:r>
              <a:rPr lang="de-CH" dirty="0" err="1" smtClean="0">
                <a:solidFill>
                  <a:srgbClr val="FF0000"/>
                </a:solidFill>
              </a:rPr>
              <a:t>Muhindo</a:t>
            </a:r>
            <a:r>
              <a:rPr lang="de-CH" dirty="0" smtClean="0">
                <a:solidFill>
                  <a:srgbClr val="FF0000"/>
                </a:solidFill>
              </a:rPr>
              <a:t> </a:t>
            </a:r>
            <a:r>
              <a:rPr lang="de-CH" dirty="0" err="1" smtClean="0">
                <a:solidFill>
                  <a:srgbClr val="FF0000"/>
                </a:solidFill>
              </a:rPr>
              <a:t>Mugaruka</a:t>
            </a:r>
            <a:endParaRPr lang="de-CH" dirty="0">
              <a:solidFill>
                <a:srgbClr val="FF0000"/>
              </a:solidFill>
            </a:endParaRP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42 Jahre | DR Kongo</a:t>
            </a:r>
          </a:p>
          <a:p>
            <a:r>
              <a:rPr lang="de-CH" dirty="0"/>
              <a:t>Nationale Koordinatorin </a:t>
            </a:r>
          </a:p>
          <a:p>
            <a:r>
              <a:rPr lang="de-CH" dirty="0" smtClean="0"/>
              <a:t>Action </a:t>
            </a:r>
            <a:r>
              <a:rPr lang="de-CH" dirty="0" err="1" smtClean="0"/>
              <a:t>Salutaire</a:t>
            </a:r>
            <a:r>
              <a:rPr lang="de-CH" dirty="0" smtClean="0"/>
              <a:t> </a:t>
            </a:r>
            <a:r>
              <a:rPr lang="de-CH" dirty="0" err="1"/>
              <a:t>pour</a:t>
            </a:r>
            <a:r>
              <a:rPr lang="de-CH" dirty="0"/>
              <a:t> le </a:t>
            </a:r>
            <a:r>
              <a:rPr lang="de-CH" dirty="0" err="1" smtClean="0"/>
              <a:t>Développement</a:t>
            </a:r>
            <a:r>
              <a:rPr lang="de-CH" dirty="0" smtClean="0"/>
              <a:t> </a:t>
            </a:r>
            <a:r>
              <a:rPr lang="de-CH" dirty="0" err="1" smtClean="0"/>
              <a:t>Intégral</a:t>
            </a:r>
            <a:r>
              <a:rPr lang="de-CH" dirty="0" smtClean="0"/>
              <a:t> </a:t>
            </a:r>
            <a:r>
              <a:rPr lang="de-CH" dirty="0"/>
              <a:t>de </a:t>
            </a:r>
            <a:r>
              <a:rPr lang="de-CH" dirty="0" smtClean="0"/>
              <a:t>Goma</a:t>
            </a:r>
            <a:endParaRPr lang="de-CH" dirty="0"/>
          </a:p>
        </p:txBody>
      </p:sp>
      <p:sp>
        <p:nvSpPr>
          <p:cNvPr id="5" name="Textplatzhalter 4"/>
          <p:cNvSpPr>
            <a:spLocks noGrp="1"/>
          </p:cNvSpPr>
          <p:nvPr>
            <p:ph type="body" sz="quarter" idx="10"/>
          </p:nvPr>
        </p:nvSpPr>
        <p:spPr/>
        <p:txBody>
          <a:bodyPr/>
          <a:lstStyle/>
          <a:p>
            <a:r>
              <a:rPr lang="de-CH" b="1" dirty="0"/>
              <a:t>«Als Mutter und Frau muss ich mich für das Wohl anderer </a:t>
            </a:r>
            <a:r>
              <a:rPr lang="de-CH" b="1" dirty="0" smtClean="0"/>
              <a:t>Frauen und </a:t>
            </a:r>
            <a:r>
              <a:rPr lang="de-CH" b="1" dirty="0"/>
              <a:t>Kinder einsetzen!»</a:t>
            </a:r>
            <a:endParaRPr lang="de-CH" dirty="0"/>
          </a:p>
        </p:txBody>
      </p:sp>
      <p:sp>
        <p:nvSpPr>
          <p:cNvPr id="6" name="Textplatzhalter 5"/>
          <p:cNvSpPr>
            <a:spLocks noGrp="1"/>
          </p:cNvSpPr>
          <p:nvPr>
            <p:ph type="body" sz="quarter" idx="11"/>
          </p:nvPr>
        </p:nvSpPr>
        <p:spPr>
          <a:xfrm>
            <a:off x="527050" y="6109619"/>
            <a:ext cx="5206485" cy="1144587"/>
          </a:xfrm>
        </p:spPr>
        <p:txBody>
          <a:bodyPr/>
          <a:lstStyle/>
          <a:p>
            <a:r>
              <a:rPr lang="de-CH" dirty="0" err="1"/>
              <a:t>Claudaline</a:t>
            </a:r>
            <a:r>
              <a:rPr lang="de-CH" dirty="0"/>
              <a:t> hat den Verein ASDIG gegründet, nachdem sie das Leiden der kongolesischen </a:t>
            </a:r>
            <a:r>
              <a:rPr lang="de-CH" dirty="0" smtClean="0"/>
              <a:t>Bevölkerung und </a:t>
            </a:r>
            <a:r>
              <a:rPr lang="de-CH" dirty="0"/>
              <a:t>insbesondere der Frauen und Kinder gesehen hat. Das Ziel des </a:t>
            </a:r>
            <a:r>
              <a:rPr lang="de-CH" dirty="0" smtClean="0"/>
              <a:t>Vereins </a:t>
            </a:r>
            <a:r>
              <a:rPr lang="de-CH" dirty="0"/>
              <a:t>ist es, </a:t>
            </a:r>
            <a:r>
              <a:rPr lang="de-CH" dirty="0" smtClean="0"/>
              <a:t>die Lebensbedingungen </a:t>
            </a:r>
            <a:r>
              <a:rPr lang="de-CH" dirty="0"/>
              <a:t>von Frauen und </a:t>
            </a:r>
            <a:r>
              <a:rPr lang="de-CH" dirty="0" smtClean="0"/>
              <a:t>Kindern </a:t>
            </a:r>
            <a:r>
              <a:rPr lang="de-CH" dirty="0"/>
              <a:t>zu verbessern und ihnen eine Zukunft </a:t>
            </a:r>
            <a:r>
              <a:rPr lang="de-CH" dirty="0" smtClean="0"/>
              <a:t>durch Bildung und </a:t>
            </a:r>
            <a:r>
              <a:rPr lang="de-CH" dirty="0"/>
              <a:t>Stärkung der Frauen zu bieten.</a:t>
            </a:r>
          </a:p>
        </p:txBody>
      </p:sp>
    </p:spTree>
    <p:extLst>
      <p:ext uri="{BB962C8B-B14F-4D97-AF65-F5344CB8AC3E}">
        <p14:creationId xmlns:p14="http://schemas.microsoft.com/office/powerpoint/2010/main" val="390308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Sister</a:t>
            </a:r>
            <a:r>
              <a:rPr lang="de-CH" dirty="0"/>
              <a:t> </a:t>
            </a:r>
            <a:r>
              <a:rPr lang="de-CH" dirty="0">
                <a:solidFill>
                  <a:srgbClr val="FF0000"/>
                </a:solidFill>
              </a:rPr>
              <a:t>Debora</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43 Jahre | Tansania</a:t>
            </a:r>
          </a:p>
          <a:p>
            <a:r>
              <a:rPr lang="de-CH" dirty="0"/>
              <a:t>Ordensfrau, Krankenschwester </a:t>
            </a:r>
            <a:r>
              <a:rPr lang="de-CH" dirty="0" smtClean="0"/>
              <a:t>und Hebamme</a:t>
            </a:r>
          </a:p>
          <a:p>
            <a:r>
              <a:rPr lang="de-CH" dirty="0" smtClean="0"/>
              <a:t>CMM </a:t>
            </a:r>
            <a:r>
              <a:rPr lang="de-CH" dirty="0" err="1"/>
              <a:t>Sisters</a:t>
            </a:r>
            <a:endParaRPr lang="de-CH" dirty="0"/>
          </a:p>
        </p:txBody>
      </p:sp>
      <p:sp>
        <p:nvSpPr>
          <p:cNvPr id="5" name="Textplatzhalter 4"/>
          <p:cNvSpPr>
            <a:spLocks noGrp="1"/>
          </p:cNvSpPr>
          <p:nvPr>
            <p:ph type="body" sz="quarter" idx="10"/>
          </p:nvPr>
        </p:nvSpPr>
        <p:spPr/>
        <p:txBody>
          <a:bodyPr/>
          <a:lstStyle/>
          <a:p>
            <a:r>
              <a:rPr lang="de-CH" b="1" dirty="0"/>
              <a:t>«Mein Leben ist Gott und der Hilfe für Frauen und Kinder gewidmet.»</a:t>
            </a:r>
            <a:endParaRPr lang="de-CH" dirty="0"/>
          </a:p>
        </p:txBody>
      </p:sp>
      <p:sp>
        <p:nvSpPr>
          <p:cNvPr id="6" name="Textplatzhalter 5"/>
          <p:cNvSpPr>
            <a:spLocks noGrp="1"/>
          </p:cNvSpPr>
          <p:nvPr>
            <p:ph type="body" sz="quarter" idx="11"/>
          </p:nvPr>
        </p:nvSpPr>
        <p:spPr>
          <a:xfrm>
            <a:off x="526749" y="6109619"/>
            <a:ext cx="5206485" cy="1144587"/>
          </a:xfrm>
        </p:spPr>
        <p:txBody>
          <a:bodyPr/>
          <a:lstStyle/>
          <a:p>
            <a:r>
              <a:rPr lang="de-CH" dirty="0"/>
              <a:t>Sister Debora trat 1997 dem anglikanischen Orden der CMM </a:t>
            </a:r>
            <a:r>
              <a:rPr lang="de-CH" dirty="0" err="1"/>
              <a:t>Sisters</a:t>
            </a:r>
            <a:r>
              <a:rPr lang="de-CH" dirty="0"/>
              <a:t> bei und legte 2004 </a:t>
            </a:r>
            <a:r>
              <a:rPr lang="de-CH" dirty="0" smtClean="0"/>
              <a:t>ihr Gelübde </a:t>
            </a:r>
            <a:r>
              <a:rPr lang="de-CH" dirty="0"/>
              <a:t>ab. Anschliessend begann sie mit der Ausbildung zur Krankenschwester und </a:t>
            </a:r>
            <a:r>
              <a:rPr lang="de-CH" dirty="0" smtClean="0"/>
              <a:t>Hebamme. Heute </a:t>
            </a:r>
            <a:r>
              <a:rPr lang="de-CH" dirty="0"/>
              <a:t>nutzt sie das Internet, um sich weiterzubilden und ihr Wissen zu vertiefen.</a:t>
            </a:r>
          </a:p>
        </p:txBody>
      </p:sp>
    </p:spTree>
    <p:extLst>
      <p:ext uri="{BB962C8B-B14F-4D97-AF65-F5344CB8AC3E}">
        <p14:creationId xmlns:p14="http://schemas.microsoft.com/office/powerpoint/2010/main" val="91489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accent6">
                    <a:lumMod val="75000"/>
                  </a:schemeClr>
                </a:solidFill>
              </a:rPr>
              <a:t>Sister</a:t>
            </a:r>
            <a:r>
              <a:rPr lang="de-CH" dirty="0"/>
              <a:t> </a:t>
            </a:r>
            <a:r>
              <a:rPr lang="de-CH" dirty="0">
                <a:solidFill>
                  <a:srgbClr val="FF0000"/>
                </a:solidFill>
              </a:rPr>
              <a:t>Dominica</a:t>
            </a:r>
          </a:p>
        </p:txBody>
      </p:sp>
      <p:pic>
        <p:nvPicPr>
          <p:cNvPr id="7" name="Bildplatzhalter 6"/>
          <p:cNvPicPr>
            <a:picLocks noGrp="1" noChangeAspect="1"/>
          </p:cNvPicPr>
          <p:nvPr>
            <p:ph type="pic" idx="1"/>
          </p:nvPr>
        </p:nvPicPr>
        <p:blipFill>
          <a:blip r:embed="rId3"/>
          <a:srcRect l="638" r="638"/>
          <a:stretch>
            <a:fillRect/>
          </a:stretch>
        </p:blipFill>
        <p:spPr>
          <a:prstGeom prst="rect">
            <a:avLst/>
          </a:prstGeom>
        </p:spPr>
      </p:pic>
      <p:sp>
        <p:nvSpPr>
          <p:cNvPr id="4" name="Textplatzhalter 3"/>
          <p:cNvSpPr>
            <a:spLocks noGrp="1"/>
          </p:cNvSpPr>
          <p:nvPr>
            <p:ph type="body" sz="half" idx="2"/>
          </p:nvPr>
        </p:nvSpPr>
        <p:spPr/>
        <p:txBody>
          <a:bodyPr/>
          <a:lstStyle/>
          <a:p>
            <a:r>
              <a:rPr lang="de-CH" dirty="0"/>
              <a:t>35 Jahre | Indien</a:t>
            </a:r>
          </a:p>
          <a:p>
            <a:r>
              <a:rPr lang="de-CH" dirty="0"/>
              <a:t>Projektkoordinatorin und Ordensfrau</a:t>
            </a:r>
          </a:p>
          <a:p>
            <a:r>
              <a:rPr lang="de-CH" dirty="0" err="1"/>
              <a:t>Seraphina</a:t>
            </a:r>
            <a:r>
              <a:rPr lang="de-CH" dirty="0"/>
              <a:t>-Zentrum</a:t>
            </a:r>
          </a:p>
        </p:txBody>
      </p:sp>
      <p:sp>
        <p:nvSpPr>
          <p:cNvPr id="5" name="Textplatzhalter 4"/>
          <p:cNvSpPr>
            <a:spLocks noGrp="1"/>
          </p:cNvSpPr>
          <p:nvPr>
            <p:ph type="body" sz="quarter" idx="10"/>
          </p:nvPr>
        </p:nvSpPr>
        <p:spPr/>
        <p:txBody>
          <a:bodyPr/>
          <a:lstStyle/>
          <a:p>
            <a:r>
              <a:rPr lang="de-CH" b="1" dirty="0"/>
              <a:t>«Quellen meiner Stärke sind die Wärme und die Liebe meines Volkes.»</a:t>
            </a:r>
            <a:endParaRPr lang="de-CH" dirty="0"/>
          </a:p>
        </p:txBody>
      </p:sp>
      <p:sp>
        <p:nvSpPr>
          <p:cNvPr id="6" name="Textplatzhalter 5"/>
          <p:cNvSpPr>
            <a:spLocks noGrp="1"/>
          </p:cNvSpPr>
          <p:nvPr>
            <p:ph type="body" sz="quarter" idx="11"/>
          </p:nvPr>
        </p:nvSpPr>
        <p:spPr>
          <a:xfrm>
            <a:off x="526749" y="5823076"/>
            <a:ext cx="5206485" cy="1144587"/>
          </a:xfrm>
        </p:spPr>
        <p:txBody>
          <a:bodyPr/>
          <a:lstStyle/>
          <a:p>
            <a:r>
              <a:rPr lang="de-CH" dirty="0"/>
              <a:t>Sister Dominica arbeitet in ihrer eigenen </a:t>
            </a:r>
            <a:r>
              <a:rPr lang="de-CH" dirty="0" err="1"/>
              <a:t>Adivasi</a:t>
            </a:r>
            <a:r>
              <a:rPr lang="de-CH" dirty="0"/>
              <a:t>-Gemeinde in Assam. In diesem Gebiet </a:t>
            </a:r>
            <a:r>
              <a:rPr lang="de-CH" dirty="0" smtClean="0"/>
              <a:t>wurden die </a:t>
            </a:r>
            <a:r>
              <a:rPr lang="de-CH" dirty="0"/>
              <a:t>Menschen Opfer von ethnischen Unruhen und von Landkonflikten. Die </a:t>
            </a:r>
            <a:r>
              <a:rPr lang="de-CH" dirty="0" err="1"/>
              <a:t>Adivasi</a:t>
            </a:r>
            <a:r>
              <a:rPr lang="de-CH" dirty="0"/>
              <a:t> haben in </a:t>
            </a:r>
            <a:r>
              <a:rPr lang="de-CH" dirty="0" smtClean="0"/>
              <a:t>dieser Zeit </a:t>
            </a:r>
            <a:r>
              <a:rPr lang="de-CH" dirty="0"/>
              <a:t>traumatische Erfahrungen durchlebt. Mehrere Familien haben Verwandte in Massakern </a:t>
            </a:r>
            <a:r>
              <a:rPr lang="de-CH" dirty="0" smtClean="0"/>
              <a:t>verloren und </a:t>
            </a:r>
            <a:r>
              <a:rPr lang="de-CH" dirty="0"/>
              <a:t>mussten Teile ihres Lebens in Notaufnahmelagern oder in ihren Dörfern unter </a:t>
            </a:r>
            <a:r>
              <a:rPr lang="de-CH" dirty="0" smtClean="0"/>
              <a:t>Sicherheitsschutz verbringen</a:t>
            </a:r>
            <a:r>
              <a:rPr lang="de-CH" dirty="0"/>
              <a:t>. Das Projekt setzt sich insbesondere für diese marginalisierte und </a:t>
            </a:r>
            <a:r>
              <a:rPr lang="de-CH" dirty="0" smtClean="0"/>
              <a:t>traumatisierte Bevölkerungsgruppe ein</a:t>
            </a:r>
            <a:r>
              <a:rPr lang="de-CH" dirty="0"/>
              <a:t>.</a:t>
            </a:r>
          </a:p>
        </p:txBody>
      </p:sp>
    </p:spTree>
    <p:extLst>
      <p:ext uri="{BB962C8B-B14F-4D97-AF65-F5344CB8AC3E}">
        <p14:creationId xmlns:p14="http://schemas.microsoft.com/office/powerpoint/2010/main" val="325316823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15295</Words>
  <Application>Microsoft Office PowerPoint</Application>
  <PresentationFormat>Breitbild</PresentationFormat>
  <Paragraphs>1152</Paragraphs>
  <Slides>51</Slides>
  <Notes>51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51</vt:i4>
      </vt:variant>
    </vt:vector>
  </HeadingPairs>
  <TitlesOfParts>
    <vt:vector size="56" baseType="lpstr">
      <vt:lpstr>Arial</vt:lpstr>
      <vt:lpstr>Arial Black</vt:lpstr>
      <vt:lpstr>Calibri</vt:lpstr>
      <vt:lpstr>Calibri Light</vt:lpstr>
      <vt:lpstr>Office</vt:lpstr>
      <vt:lpstr>PowerPoint-Präsentation</vt:lpstr>
      <vt:lpstr>Alimata Traoré</vt:lpstr>
      <vt:lpstr>Anne-Marie Holenstein</vt:lpstr>
      <vt:lpstr>Belén Alarcón Alarcón</vt:lpstr>
      <vt:lpstr>Blandine Bukayafwa</vt:lpstr>
      <vt:lpstr>Caterina Fierz Carinci</vt:lpstr>
      <vt:lpstr>Claudaline Muhindo Mugaruka</vt:lpstr>
      <vt:lpstr>Sister Debora</vt:lpstr>
      <vt:lpstr>Sister Dominica</vt:lpstr>
      <vt:lpstr>Douangdeuane Bounyavong</vt:lpstr>
      <vt:lpstr>Elizabeth Diyala</vt:lpstr>
      <vt:lpstr>Elizabeth Mpofu</vt:lpstr>
      <vt:lpstr>Elsy Marulanda Alvarez</vt:lpstr>
      <vt:lpstr>Esther Kiswe</vt:lpstr>
      <vt:lpstr>Etta Rosales</vt:lpstr>
      <vt:lpstr>Francisca Diouf</vt:lpstr>
      <vt:lpstr>Gloria Amparo Suárez</vt:lpstr>
      <vt:lpstr>Grace Kathini Kavilu</vt:lpstr>
      <vt:lpstr>Ina Praetorius</vt:lpstr>
      <vt:lpstr>Juana Vasquez Arcon</vt:lpstr>
      <vt:lpstr>Juliette Li</vt:lpstr>
      <vt:lpstr>Kaliamma</vt:lpstr>
      <vt:lpstr>Khalisah Khalid</vt:lpstr>
      <vt:lpstr>Lavinia Sommaruga Bodeo</vt:lpstr>
      <vt:lpstr>Leila</vt:lpstr>
      <vt:lpstr>Leticia Elvia</vt:lpstr>
      <vt:lpstr>Lucie Sawadogo</vt:lpstr>
      <vt:lpstr>Malliga</vt:lpstr>
      <vt:lpstr>Mamitiana Andriamanalina</vt:lpstr>
      <vt:lpstr>Mamy Rakotondrainibe</vt:lpstr>
      <vt:lpstr>Marie Crescence Ngobo</vt:lpstr>
      <vt:lpstr>Martha Tipuici</vt:lpstr>
      <vt:lpstr>Sister Mary John OSB</vt:lpstr>
      <vt:lpstr>Mbali Baduza</vt:lpstr>
      <vt:lpstr>Narma Sunar</vt:lpstr>
      <vt:lpstr>Natacha Compaoré</vt:lpstr>
      <vt:lpstr>Soeur Nathalie</vt:lpstr>
      <vt:lpstr>Nathalie Kaboré</vt:lpstr>
      <vt:lpstr>Ndiouck Séne</vt:lpstr>
      <vt:lpstr>Ngai Pun</vt:lpstr>
      <vt:lpstr>Nomvuzo Nopote</vt:lpstr>
      <vt:lpstr>Nong Chouthavong</vt:lpstr>
      <vt:lpstr>Nonhle Mbuthuma</vt:lpstr>
      <vt:lpstr>Obertina Johanis</vt:lpstr>
      <vt:lpstr>Philomène Edjego</vt:lpstr>
      <vt:lpstr>Simone Bilgo</vt:lpstr>
      <vt:lpstr>Sofia de Meyer</vt:lpstr>
      <vt:lpstr>Sophie Swaton</vt:lpstr>
      <vt:lpstr>Suzan Mark</vt:lpstr>
      <vt:lpstr>Yannick Etienne</vt:lpstr>
      <vt:lpstr>Aldebaram Moura</vt:lpstr>
    </vt:vector>
  </TitlesOfParts>
  <Company>Fastenopfer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Aldebaram Moura</dc:title>
  <dc:creator>Mischa von Arb</dc:creator>
  <cp:lastModifiedBy>Mischa von Arb</cp:lastModifiedBy>
  <cp:revision>37</cp:revision>
  <dcterms:created xsi:type="dcterms:W3CDTF">2018-11-21T08:08:48Z</dcterms:created>
  <dcterms:modified xsi:type="dcterms:W3CDTF">2018-12-10T08:14:32Z</dcterms:modified>
  <cp:contentStatus/>
</cp:coreProperties>
</file>