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30" r:id="rId1"/>
  </p:sldMasterIdLst>
  <p:notesMasterIdLst>
    <p:notesMasterId r:id="rId14"/>
  </p:notesMasterIdLst>
  <p:handoutMasterIdLst>
    <p:handoutMasterId r:id="rId15"/>
  </p:handoutMasterIdLst>
  <p:sldIdLst>
    <p:sldId id="299" r:id="rId2"/>
    <p:sldId id="486" r:id="rId3"/>
    <p:sldId id="488" r:id="rId4"/>
    <p:sldId id="489" r:id="rId5"/>
    <p:sldId id="490" r:id="rId6"/>
    <p:sldId id="491" r:id="rId7"/>
    <p:sldId id="492" r:id="rId8"/>
    <p:sldId id="493" r:id="rId9"/>
    <p:sldId id="494" r:id="rId10"/>
    <p:sldId id="495" r:id="rId11"/>
    <p:sldId id="482" r:id="rId12"/>
    <p:sldId id="479" r:id="rId13"/>
  </p:sldIdLst>
  <p:sldSz cx="9144000" cy="5143500" type="screen16x9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81" userDrawn="1">
          <p15:clr>
            <a:srgbClr val="A4A3A4"/>
          </p15:clr>
        </p15:guide>
        <p15:guide id="3" pos="476" userDrawn="1">
          <p15:clr>
            <a:srgbClr val="A4A3A4"/>
          </p15:clr>
        </p15:guide>
        <p15:guide id="4" orient="horz" pos="1552" userDrawn="1">
          <p15:clr>
            <a:srgbClr val="A4A3A4"/>
          </p15:clr>
        </p15:guide>
        <p15:guide id="5" orient="horz" pos="2799" userDrawn="1">
          <p15:clr>
            <a:srgbClr val="A4A3A4"/>
          </p15:clr>
        </p15:guide>
        <p15:guide id="6" pos="2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emi Ganarin" initials="NG" lastIdx="30" clrIdx="0">
    <p:extLst>
      <p:ext uri="{19B8F6BF-5375-455C-9EA6-DF929625EA0E}">
        <p15:presenceInfo xmlns:p15="http://schemas.microsoft.com/office/powerpoint/2012/main" userId="S-1-5-21-92865445-619337743-9522986-18431" providerId="AD"/>
      </p:ext>
    </p:extLst>
  </p:cmAuthor>
  <p:cmAuthor id="2" name="Matthias Dörnenburg" initials="MD" lastIdx="2" clrIdx="1">
    <p:extLst>
      <p:ext uri="{19B8F6BF-5375-455C-9EA6-DF929625EA0E}">
        <p15:presenceInfo xmlns:p15="http://schemas.microsoft.com/office/powerpoint/2012/main" userId="S-1-5-21-92865445-619337743-9522986-10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E00032"/>
    <a:srgbClr val="5A8E22"/>
    <a:srgbClr val="0E803F"/>
    <a:srgbClr val="D7D7D7"/>
    <a:srgbClr val="F1F1F1"/>
    <a:srgbClr val="737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0" autoAdjust="0"/>
    <p:restoredTop sz="73443" autoAdjust="0"/>
  </p:normalViewPr>
  <p:slideViewPr>
    <p:cSldViewPr snapToGrid="0">
      <p:cViewPr varScale="1">
        <p:scale>
          <a:sx n="106" d="100"/>
          <a:sy n="106" d="100"/>
        </p:scale>
        <p:origin x="1284" y="90"/>
      </p:cViewPr>
      <p:guideLst>
        <p:guide pos="181"/>
        <p:guide pos="476"/>
        <p:guide orient="horz" pos="1552"/>
        <p:guide orient="horz" pos="2799"/>
        <p:guide pos="2608"/>
      </p:guideLst>
    </p:cSldViewPr>
  </p:slideViewPr>
  <p:outlineViewPr>
    <p:cViewPr>
      <p:scale>
        <a:sx n="33" d="100"/>
        <a:sy n="33" d="100"/>
      </p:scale>
      <p:origin x="0" y="-110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38" d="100"/>
          <a:sy n="138" d="100"/>
        </p:scale>
        <p:origin x="64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3F4FDBEB-5636-A04F-B27B-2E016EA5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775" y="9286054"/>
            <a:ext cx="4456327" cy="51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41388" rtl="0" eaLnBrk="1" latinLnBrk="0" hangingPunct="1">
              <a:buClrTx/>
              <a:buFontTx/>
              <a:buNone/>
              <a:defRPr sz="13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altLang="x-none" sz="800" dirty="0">
                <a:latin typeface="Arial" panose="020B0604020202020204" pitchFamily="34" charset="0"/>
              </a:rPr>
              <a:t>© Klimagerechtigkeit – jetzt!  sehen-und-</a:t>
            </a:r>
            <a:r>
              <a:rPr lang="de-DE" altLang="x-none" sz="800" dirty="0" err="1">
                <a:latin typeface="Arial" panose="020B0604020202020204" pitchFamily="34" charset="0"/>
              </a:rPr>
              <a:t>handeln.ch</a:t>
            </a:r>
            <a:endParaRPr lang="de-DE" altLang="x-none" sz="800" dirty="0"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85779B9-05A1-874F-BD4C-AB6BC4881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44" y="9286055"/>
            <a:ext cx="2947381" cy="52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41388" rtl="0" eaLnBrk="1" latinLnBrk="0" hangingPunct="1">
              <a:buClrTx/>
              <a:buFontTx/>
              <a:buNone/>
              <a:defRPr sz="13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30DF693-DA29-497A-976A-BF57439F93AF}" type="slidenum">
              <a:rPr lang="de-CH" altLang="x-none" sz="800">
                <a:latin typeface="Arial" panose="020B0604020202020204" pitchFamily="34" charset="0"/>
              </a:rPr>
              <a:pPr>
                <a:defRPr/>
              </a:pPr>
              <a:t>‹Nr.›</a:t>
            </a:fld>
            <a:endParaRPr lang="de-CH" altLang="x-none" sz="800" dirty="0">
              <a:latin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B99179-6251-1044-9DBF-255ED38ED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47024" y="0"/>
            <a:ext cx="2137942" cy="1022336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2461DF77-7BB6-E644-BC77-835588D70C7C}"/>
              </a:ext>
            </a:extLst>
          </p:cNvPr>
          <p:cNvCxnSpPr>
            <a:cxnSpLocks/>
          </p:cNvCxnSpPr>
          <p:nvPr/>
        </p:nvCxnSpPr>
        <p:spPr>
          <a:xfrm>
            <a:off x="460225" y="842824"/>
            <a:ext cx="5859452" cy="0"/>
          </a:xfrm>
          <a:prstGeom prst="line">
            <a:avLst/>
          </a:prstGeom>
          <a:ln w="6350">
            <a:solidFill>
              <a:srgbClr val="E0003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A5929210-A7E1-104F-AD80-EEE950DF4DBB}"/>
              </a:ext>
            </a:extLst>
          </p:cNvPr>
          <p:cNvCxnSpPr>
            <a:cxnSpLocks/>
          </p:cNvCxnSpPr>
          <p:nvPr/>
        </p:nvCxnSpPr>
        <p:spPr>
          <a:xfrm>
            <a:off x="460225" y="9574366"/>
            <a:ext cx="5859452" cy="0"/>
          </a:xfrm>
          <a:prstGeom prst="line">
            <a:avLst/>
          </a:prstGeom>
          <a:ln w="6350">
            <a:solidFill>
              <a:srgbClr val="E0003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43FB68F-0D7F-C141-858A-05098C55AF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7382" cy="49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0866" tIns="45434" rIns="90866" bIns="45434" numCol="1" anchor="t" anchorCtr="0" compatLnSpc="1">
            <a:prstTxWarp prst="textNoShape">
              <a:avLst/>
            </a:prstTxWarp>
          </a:bodyPr>
          <a:lstStyle>
            <a:lvl1pPr defTabSz="908252" eaLnBrk="1" hangingPunct="1">
              <a:buClrTx/>
              <a:buFontTx/>
              <a:buNone/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0775AF5-D638-7042-8613-F39F9C6F4B8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5" y="0"/>
            <a:ext cx="2947381" cy="49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0866" tIns="45434" rIns="90866" bIns="45434" numCol="1" anchor="t" anchorCtr="0" compatLnSpc="1">
            <a:prstTxWarp prst="textNoShape">
              <a:avLst/>
            </a:prstTxWarp>
          </a:bodyPr>
          <a:lstStyle>
            <a:lvl1pPr algn="r" defTabSz="908252" eaLnBrk="1" hangingPunct="1">
              <a:buClrTx/>
              <a:buFontTx/>
              <a:buNone/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473F5CB3-4C8B-EB42-8D4C-109365151BA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73" y="4716947"/>
            <a:ext cx="4982732" cy="446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0866" tIns="45434" rIns="90866" bIns="454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x-none" noProof="0"/>
              <a:t>Klicken Sie, um die Formate des Vorlagentextes zu bearbeiten</a:t>
            </a:r>
          </a:p>
          <a:p>
            <a:pPr lvl="1"/>
            <a:r>
              <a:rPr lang="de-CH" altLang="x-none" noProof="0"/>
              <a:t>Zweite Ebene</a:t>
            </a:r>
          </a:p>
          <a:p>
            <a:pPr lvl="2"/>
            <a:r>
              <a:rPr lang="de-CH" altLang="x-none" noProof="0"/>
              <a:t>Dritte Ebene</a:t>
            </a:r>
          </a:p>
          <a:p>
            <a:pPr lvl="3"/>
            <a:r>
              <a:rPr lang="de-CH" altLang="x-none" noProof="0"/>
              <a:t>Vierte Ebene</a:t>
            </a:r>
          </a:p>
          <a:p>
            <a:pPr lvl="4"/>
            <a:r>
              <a:rPr lang="de-CH" altLang="x-none" noProof="0"/>
              <a:t>Fünfte Ebene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D23798E7-6ED6-F243-9649-9AF1989EC7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3893"/>
            <a:ext cx="2947382" cy="49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0866" tIns="45434" rIns="90866" bIns="45434" numCol="1" anchor="b" anchorCtr="0" compatLnSpc="1">
            <a:prstTxWarp prst="textNoShape">
              <a:avLst/>
            </a:prstTxWarp>
          </a:bodyPr>
          <a:lstStyle>
            <a:lvl1pPr defTabSz="908252" eaLnBrk="1" hangingPunct="1">
              <a:buClrTx/>
              <a:buFontTx/>
              <a:buNone/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04C21DEB-55D3-F644-845A-B4EA35DEF7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5" y="9433893"/>
            <a:ext cx="2947381" cy="49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0866" tIns="45434" rIns="90866" bIns="45434" numCol="1" anchor="b" anchorCtr="0" compatLnSpc="1">
            <a:prstTxWarp prst="textNoShape">
              <a:avLst/>
            </a:prstTxWarp>
          </a:bodyPr>
          <a:lstStyle>
            <a:lvl1pPr algn="r" defTabSz="908252" eaLnBrk="1" hangingPunct="1">
              <a:buClrTx/>
              <a:buFontTx/>
              <a:buNone/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31AB54B6-8CA2-4D24-9AA1-87C4ECEA1D57}" type="slidenum">
              <a:rPr lang="de-CH" altLang="x-none"/>
              <a:pPr>
                <a:defRPr/>
              </a:pPr>
              <a:t>‹Nr.›</a:t>
            </a:fld>
            <a:endParaRPr lang="de-CH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7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Mitigation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climate change: A human intervention to reduce emissions or enhance the sinks of greenhouse gases.</a:t>
            </a:r>
          </a:p>
          <a:p>
            <a:endParaRPr lang="de-CH" dirty="0"/>
          </a:p>
          <a:p>
            <a:r>
              <a:rPr lang="de-CH" dirty="0" err="1"/>
              <a:t>Mitigation</a:t>
            </a:r>
            <a:r>
              <a:rPr lang="de-CH" dirty="0"/>
              <a:t>: Abschwächung des Klimawandels: Ein menschlicher Eingriff zur Verringerung der Emissionen oder zur Verbesserung der Senken von Treibhausgasen. </a:t>
            </a:r>
          </a:p>
          <a:p>
            <a:endParaRPr lang="de-CH" dirty="0"/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>
                <a:latin typeface="Fira Sans Light" panose="020B04030500000200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Aufbau, Erhalt von Bodenfruchtbarkeit, CO2-Speicher</a:t>
            </a:r>
            <a:endParaRPr lang="en-GB" dirty="0">
              <a:latin typeface="Fira Sans Light" panose="020B0403050000020004" pitchFamily="34" charset="0"/>
              <a:ea typeface="Fira Sans Light" panose="020B0403050000020004" pitchFamily="34" charset="0"/>
              <a:cs typeface="Arial" panose="020B0604020202020204" pitchFamily="34" charset="0"/>
            </a:endParaRP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>
                <a:latin typeface="Fira Sans Light" panose="020B04030500000200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Weniger Abholzung bzw. Rotation = mehr CO2-Speicher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>
                <a:latin typeface="Fira Sans Light" panose="020B04030500000200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Weniger Transporte, Kühlung etc. durch lokale Ernährungssysteme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>
                <a:latin typeface="Fira Sans Light" panose="020B04030500000200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Saisonaler Anbau und Konsum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>
                <a:latin typeface="Fira Sans Light" panose="020B04030500000200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Graue Energie der Pestizide / chem.-synthetische Dünger entfällt bei Agrarökologie</a:t>
            </a:r>
            <a:endParaRPr lang="en-GB" dirty="0">
              <a:latin typeface="Fira Sans Light" panose="020B0403050000020004" pitchFamily="34" charset="0"/>
              <a:ea typeface="Fira Sans Light" panose="020B0403050000020004" pitchFamily="34" charset="0"/>
              <a:cs typeface="Arial" panose="020B0604020202020204" pitchFamily="34" charset="0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64A6B-5DFB-4897-ACAA-318E02FCEF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55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11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2658303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12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154679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• Ein wissenschaftlicher </a:t>
            </a:r>
            <a:r>
              <a:rPr lang="de-CH" b="1" dirty="0"/>
              <a:t>Forschungsansatz</a:t>
            </a:r>
            <a:r>
              <a:rPr lang="de-CH" dirty="0"/>
              <a:t>, der sich der ganzheitlichen Betrachtung von Agrarökosystemen und Ernährungssystemen verschrieben hat.</a:t>
            </a:r>
          </a:p>
          <a:p>
            <a:r>
              <a:rPr lang="de-CH" dirty="0"/>
              <a:t>• Ein Konzept aus </a:t>
            </a:r>
            <a:r>
              <a:rPr lang="de-CH" b="1" dirty="0"/>
              <a:t>Prinzipien und Praktiken</a:t>
            </a:r>
            <a:r>
              <a:rPr lang="de-CH" dirty="0"/>
              <a:t>, welches unter Bewahrung der gesellschaftlichen Integrität die Widerstandskraft und Nachhaltigkeit von Ernährungs- und Landwirtschaftssystemen stärkt.</a:t>
            </a:r>
          </a:p>
          <a:p>
            <a:r>
              <a:rPr lang="de-CH" dirty="0"/>
              <a:t>• Eine </a:t>
            </a:r>
            <a:r>
              <a:rPr lang="de-CH" b="1" dirty="0"/>
              <a:t>gesellschaftspolitische Bewegung</a:t>
            </a:r>
            <a:r>
              <a:rPr lang="de-CH" dirty="0"/>
              <a:t>, die Agrarökologie praktisch umsetzt und ein neues Verständnis von Landwirtschaft, Verarbeitung, Vertrieb und Konsum von Lebensmitteln sowie des Verhältnisses zu Gesellschaft und Natur entwickelt.</a:t>
            </a:r>
            <a:endParaRPr lang="de-DE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2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2696515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tabLst>
                <a:tab pos="136486" algn="l"/>
              </a:tabLst>
            </a:pPr>
            <a:r>
              <a:rPr lang="de-CH" b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Ökologische</a:t>
            </a:r>
            <a:r>
              <a:rPr lang="en-GB" b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Dimension </a:t>
            </a:r>
            <a:r>
              <a:rPr lang="de-CH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Humusaufbau, biologische Vielfalt und weniger fossile Energien (Dünger / Maschinen als Strategie für Adaptation und </a:t>
            </a:r>
            <a:r>
              <a:rPr lang="de-CH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Mitigation</a:t>
            </a:r>
            <a:r>
              <a:rPr lang="de-CH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</a:t>
            </a:r>
          </a:p>
          <a:p>
            <a:pPr marL="562284" lvl="1" indent="-216263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36486" algn="l"/>
              </a:tabLst>
            </a:pP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Ökologische Anbaumethoden mit umweltverträglichen Inputs (</a:t>
            </a:r>
            <a:r>
              <a:rPr lang="de-CH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zB</a:t>
            </a: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hofeigener Dünger)</a:t>
            </a:r>
            <a:endParaRPr lang="en-GB" sz="1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284" lvl="1" indent="-216263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36486" algn="l"/>
              </a:tabLst>
            </a:pP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Beachtung des ganzen Ökosystems, Aufbau von Biodiversität im Fokus </a:t>
            </a:r>
          </a:p>
          <a:p>
            <a:pPr marL="562284" lvl="1" indent="-216263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36486" algn="l"/>
              </a:tabLst>
            </a:pP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Einfluss auf Boden (</a:t>
            </a: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Veränderungen der organischer Bodensubstanz, Bodenwasserhaushalt, Erosionsgefährdung, Trockenheit ) </a:t>
            </a:r>
            <a:endParaRPr lang="de-CH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CH" dirty="0"/>
          </a:p>
          <a:p>
            <a:r>
              <a:rPr lang="de-CH" dirty="0"/>
              <a:t>1.1 Agrarökologie fördert positive Wechselwirkungen und Synergien, die </a:t>
            </a:r>
            <a:r>
              <a:rPr lang="de-CH" b="1" dirty="0"/>
              <a:t>Integration und Komplementarität verschiedener Elemente von Agrarökosystemen </a:t>
            </a:r>
            <a:r>
              <a:rPr lang="de-CH" dirty="0"/>
              <a:t>(Pflanzen, Tiere, Bäume, Böden, Wasser usw.) und Ernährungssystemen (Wasserversorgung und Bewässerung, erneuerbare Energien und Verbindungen durch lokale Lieferketten für Lebensmittel).</a:t>
            </a:r>
          </a:p>
          <a:p>
            <a:r>
              <a:rPr lang="de-CH" dirty="0"/>
              <a:t>1.2 Agrarökologie fördert und bewahrt die </a:t>
            </a:r>
            <a:r>
              <a:rPr lang="de-CH" b="1" dirty="0"/>
              <a:t>Vielfalt des Lebens im Boden </a:t>
            </a:r>
            <a:r>
              <a:rPr lang="de-CH" dirty="0"/>
              <a:t>und schafft so günstige Bedingungen für das Pflanzenwachstum.</a:t>
            </a:r>
          </a:p>
          <a:p>
            <a:r>
              <a:rPr lang="de-CH" dirty="0"/>
              <a:t>1.3 Agrarökologie optimiert und schließt Ressourcenkreisläufe, indem vorhandene Nährstoffe und Biomasse im Agrar- und Ernährungssystem recycelt werden.</a:t>
            </a:r>
          </a:p>
          <a:p>
            <a:r>
              <a:rPr lang="de-CH" dirty="0"/>
              <a:t>1.4 Agrarökologie optimiert und erhält über Zeit und Raum hinweg die </a:t>
            </a:r>
            <a:r>
              <a:rPr lang="de-CH" b="1" dirty="0"/>
              <a:t>Artenvielfalt, auch im Boden </a:t>
            </a:r>
            <a:r>
              <a:rPr lang="de-CH" dirty="0"/>
              <a:t>(große Bandbreite an Arten und Sorten, genetische Ressourcen, lokal angepasste Sorten/Zuchtformen usw.) – mit Blick auf das einzelne Feld, den landwirtschaftlichen Betrieb sowie die Naturlandschaft an sich.</a:t>
            </a:r>
          </a:p>
          <a:p>
            <a:r>
              <a:rPr lang="de-CH" dirty="0"/>
              <a:t>1.5 </a:t>
            </a:r>
            <a:r>
              <a:rPr lang="de-CH" b="1" dirty="0"/>
              <a:t>Agrarökologie eliminiert schrittweise den Einsatz von synthetischem Dünger und Pestiziden </a:t>
            </a:r>
            <a:r>
              <a:rPr lang="de-CH" dirty="0"/>
              <a:t>und schafft Unabhängigkeit von externen Betriebsmitteln, da Bäuerinnen und Bauern in der Lage sind, durch ökologische Bewirtschaftungsmethoden Schädlinge und Unkraut zu bekämpfen und die Bodenfruchtbarkeit zu verbessern.</a:t>
            </a:r>
          </a:p>
          <a:p>
            <a:r>
              <a:rPr lang="de-CH" dirty="0"/>
              <a:t>1.6 Agrarökologie unterstützt die </a:t>
            </a:r>
            <a:r>
              <a:rPr lang="de-CH" b="1" dirty="0"/>
              <a:t>Anpassung an den Klimawandel</a:t>
            </a:r>
            <a:r>
              <a:rPr lang="de-CH" dirty="0"/>
              <a:t>, fördert Resilienz und trägt gleichzeitig zur Verringerung von Treibhausgasemissionen (Minderung und Absorption) bei, weil weniger fossile Brennstoffe verwendet und die Speicherfähigkeit des Bodens verbessert werden.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3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3315418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15000"/>
              </a:lnSpc>
              <a:spcBef>
                <a:spcPts val="681"/>
              </a:spcBef>
              <a:tabLst>
                <a:tab pos="136486" algn="l"/>
              </a:tabLst>
            </a:pPr>
            <a:r>
              <a:rPr lang="de-CH" b="1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Soziale Dimension </a:t>
            </a:r>
            <a:r>
              <a:rPr lang="de-CH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Selbstorganisation, Stärkung und Weiterentwicklung indigenen und lokalen Wissens als Grundlagen um (Klima-) Veränderungen zu bewältigen: </a:t>
            </a:r>
          </a:p>
          <a:p>
            <a:pPr marL="562284" lvl="1" indent="-216263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36486" algn="l"/>
              </a:tabLst>
            </a:pP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Wissensaustausch (</a:t>
            </a:r>
            <a:r>
              <a:rPr lang="de-CH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co-creation</a:t>
            </a: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CH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CH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knowledge</a:t>
            </a: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562284" lvl="1" indent="-216263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36486" algn="l"/>
              </a:tabLst>
            </a:pP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Verletzlichkeit der Ärmsten durch Klimawandel / Klimaextreme  </a:t>
            </a:r>
            <a:endParaRPr lang="en-GB" sz="1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2284" lvl="1" indent="-216263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36486" algn="l"/>
              </a:tabLst>
            </a:pPr>
            <a:r>
              <a:rPr lang="de-CH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Leave</a:t>
            </a: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CH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</a:t>
            </a: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CH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</a:t>
            </a: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CH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behind</a:t>
            </a: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-Ansatz: lokal angepasste Lösungen, je nach Kontext und Situation </a:t>
            </a:r>
          </a:p>
          <a:p>
            <a:endParaRPr lang="de-CH" dirty="0"/>
          </a:p>
          <a:p>
            <a:r>
              <a:rPr lang="de-CH" dirty="0"/>
              <a:t>2.1 Agrarökologie wurzelt in der Kultur, Identität, Tradition, Innovation und dem </a:t>
            </a:r>
            <a:r>
              <a:rPr lang="de-CH" b="1" dirty="0"/>
              <a:t>Wissen lokaler Gemeinschaften</a:t>
            </a:r>
            <a:r>
              <a:rPr lang="de-CH" dirty="0"/>
              <a:t>.</a:t>
            </a:r>
          </a:p>
          <a:p>
            <a:r>
              <a:rPr lang="de-CH" dirty="0"/>
              <a:t>2.2 Agrarökologie trägt zu einer </a:t>
            </a:r>
            <a:r>
              <a:rPr lang="de-CH" b="1" dirty="0"/>
              <a:t>gesunden</a:t>
            </a:r>
            <a:r>
              <a:rPr lang="de-CH" dirty="0"/>
              <a:t>, vielfältigen und saisonal sowie </a:t>
            </a:r>
            <a:r>
              <a:rPr lang="de-CH" b="1" dirty="0"/>
              <a:t>kulturell angepassten Ernährung </a:t>
            </a:r>
            <a:r>
              <a:rPr lang="de-CH" dirty="0"/>
              <a:t>bei.</a:t>
            </a:r>
          </a:p>
          <a:p>
            <a:r>
              <a:rPr lang="en-US" dirty="0"/>
              <a:t>2.3 </a:t>
            </a:r>
            <a:r>
              <a:rPr lang="de-CH" dirty="0"/>
              <a:t>Agrarökologie ist wissensintensiv und fördert Vernetzung und horizontalen Austausch von Wissen, Fertigkeiten und Innovationen, wobei auch Allianzen entstehen, in deren Rahmen Bauern und Bäuerinnen mit Wissenschaftler*innen </a:t>
            </a:r>
            <a:r>
              <a:rPr lang="en-US" dirty="0"/>
              <a:t>auf </a:t>
            </a:r>
            <a:r>
              <a:rPr lang="en-US" dirty="0" err="1"/>
              <a:t>Augenhöhe</a:t>
            </a:r>
            <a:r>
              <a:rPr lang="en-US" dirty="0"/>
              <a:t> </a:t>
            </a:r>
            <a:r>
              <a:rPr lang="en-US" dirty="0" err="1"/>
              <a:t>zusammenarbeiten</a:t>
            </a:r>
            <a:r>
              <a:rPr lang="en-US" dirty="0"/>
              <a:t>.</a:t>
            </a:r>
          </a:p>
          <a:p>
            <a:r>
              <a:rPr lang="en-US" dirty="0"/>
              <a:t>2.4 </a:t>
            </a:r>
            <a:r>
              <a:rPr lang="de-CH" dirty="0"/>
              <a:t>Agrarökologie schafft und fördert Gelegenheiten zur </a:t>
            </a:r>
            <a:r>
              <a:rPr lang="de-CH" b="1" dirty="0"/>
              <a:t>Solidarität und Austausch </a:t>
            </a:r>
            <a:r>
              <a:rPr lang="de-CH" dirty="0"/>
              <a:t>zwischen und innerhalb kulturell unterschiedlicher Gruppen (z. B. verschiedene Ethnien mit ähnlichen Werten, aber unterschiedlichen Herangehensweisen) und zwischen Menschen auf dem Land und in der Stadt.</a:t>
            </a:r>
          </a:p>
          <a:p>
            <a:r>
              <a:rPr lang="en-US" dirty="0"/>
              <a:t>2.5 </a:t>
            </a:r>
            <a:r>
              <a:rPr lang="de-CH" dirty="0"/>
              <a:t>Agrarökologie respektiert die Vielfalt der Menschen im Hinblick auf Geschlecht, Abstammung, soziale Orientierung und Religion, schafft </a:t>
            </a:r>
            <a:r>
              <a:rPr lang="de-CH" b="1" dirty="0"/>
              <a:t>Chancen für junge Menschen und Frauen</a:t>
            </a:r>
            <a:r>
              <a:rPr lang="de-CH" dirty="0"/>
              <a:t>, ermutigt Frauen, eine führende Rolle einzunehmen, und fördert die Gleichberechtigung von Mann und Frau.</a:t>
            </a:r>
          </a:p>
          <a:p>
            <a:r>
              <a:rPr lang="en-US" dirty="0"/>
              <a:t>2.6 </a:t>
            </a:r>
            <a:r>
              <a:rPr lang="de-CH" dirty="0"/>
              <a:t>Agrarökologie erfordert nicht notwendigerweise eine kostspielige externe Zertifizierung, da es oftmals um das Verhältnis zwischen Produzent*innen und Verbraucher*innen geht und um das gegenseitige Vertrauen, wodurch Alternativen zur Zertifizierung entstehen – etwa in Form partizipativer Garantiesysteme (PGS) und solidarischer </a:t>
            </a:r>
            <a:r>
              <a:rPr lang="en-US" dirty="0" err="1"/>
              <a:t>Landwirtschaft</a:t>
            </a:r>
            <a:r>
              <a:rPr lang="en-US" dirty="0"/>
              <a:t> (</a:t>
            </a:r>
            <a:r>
              <a:rPr lang="en-US" dirty="0" err="1"/>
              <a:t>SoLaWi</a:t>
            </a:r>
            <a:r>
              <a:rPr lang="en-US" dirty="0"/>
              <a:t>).</a:t>
            </a:r>
          </a:p>
          <a:p>
            <a:r>
              <a:rPr lang="de-CH" dirty="0"/>
              <a:t>2.7 Agrarökologie unterstützt Menschen und Gemeinschaften, ihre </a:t>
            </a:r>
            <a:r>
              <a:rPr lang="de-CH" b="1" dirty="0"/>
              <a:t>spirituelle und materielle Beziehung zu ihrem Land</a:t>
            </a:r>
            <a:r>
              <a:rPr lang="de-CH" dirty="0"/>
              <a:t> und </a:t>
            </a:r>
            <a:r>
              <a:rPr lang="en-US" dirty="0" err="1"/>
              <a:t>ihrer</a:t>
            </a:r>
            <a:r>
              <a:rPr lang="en-US" dirty="0"/>
              <a:t> </a:t>
            </a:r>
            <a:r>
              <a:rPr lang="en-US" dirty="0" err="1"/>
              <a:t>Umgebung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bewahren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4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337002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15000"/>
              </a:lnSpc>
              <a:spcBef>
                <a:spcPts val="681"/>
              </a:spcBef>
              <a:tabLst>
                <a:tab pos="136486" algn="l"/>
              </a:tabLst>
            </a:pPr>
            <a:r>
              <a:rPr lang="de-CH" b="1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Ökonomische Dimension</a:t>
            </a:r>
            <a:r>
              <a:rPr lang="en-GB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</a:t>
            </a:r>
            <a:r>
              <a:rPr lang="de-CH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Stärkung lokaler und regionaler Kreisläufe, Solidarität und </a:t>
            </a:r>
            <a:r>
              <a:rPr lang="de-CH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wellbeing</a:t>
            </a:r>
            <a:r>
              <a:rPr lang="de-CH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statt Wachstumszwang:</a:t>
            </a:r>
            <a:endParaRPr lang="en-GB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62284" lvl="1" indent="-216263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36486" algn="l"/>
              </a:tabLst>
            </a:pP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Solidaritätsgruppen sparen, Kredite an Gruppenmitglieder</a:t>
            </a:r>
          </a:p>
          <a:p>
            <a:pPr marL="562284" lvl="1" indent="-216263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36486" algn="l"/>
              </a:tabLst>
            </a:pP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Lokale Marktentwicklung für Agrarprodukte </a:t>
            </a:r>
          </a:p>
          <a:p>
            <a:pPr marL="562284" lvl="1" indent="-216263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36486" algn="l"/>
              </a:tabLst>
            </a:pP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Autonomie</a:t>
            </a:r>
          </a:p>
          <a:p>
            <a:endParaRPr lang="de-CH" dirty="0"/>
          </a:p>
          <a:p>
            <a:r>
              <a:rPr lang="de-CH" dirty="0"/>
              <a:t>3.1 Agrarökologie stärkt </a:t>
            </a:r>
            <a:r>
              <a:rPr lang="de-CH" b="1" dirty="0"/>
              <a:t>faire, kurze und netzartige Vermarktungswege </a:t>
            </a:r>
            <a:r>
              <a:rPr lang="de-CH" dirty="0"/>
              <a:t>anstelle linearer Lieferketten und schafft ein transparentes (in der formellen Wirtschaft oft unsichtbares) Beziehungsnetzwerk zwischen Erzeuger*innen und Verbraucher*innen.</a:t>
            </a:r>
          </a:p>
          <a:p>
            <a:r>
              <a:rPr lang="de-CH" dirty="0"/>
              <a:t>3.2 Agrarökologie schafft in erster Linie </a:t>
            </a:r>
            <a:r>
              <a:rPr lang="de-CH" b="1" dirty="0"/>
              <a:t>Existenzgrundlagen für kleinbäuerliche Haushalte </a:t>
            </a:r>
            <a:r>
              <a:rPr lang="de-CH" dirty="0"/>
              <a:t>und trägt dazu bei, die Märkte, die Wirtschaft und den Arbeitsmarkt vor Ort zu stärken. </a:t>
            </a:r>
          </a:p>
          <a:p>
            <a:r>
              <a:rPr lang="de-CH" dirty="0"/>
              <a:t>3.3 Agrarökologie basiert auf der Vision einer sozialen und solidarischen Wirtschaft.</a:t>
            </a:r>
            <a:r>
              <a:rPr lang="de-CH" baseline="0" dirty="0"/>
              <a:t> </a:t>
            </a:r>
            <a:endParaRPr lang="de-CH" dirty="0"/>
          </a:p>
          <a:p>
            <a:r>
              <a:rPr lang="de-CH" dirty="0"/>
              <a:t>3.4 Agrarökologie fördert die Resilienz der Haushalte durch </a:t>
            </a:r>
            <a:r>
              <a:rPr lang="de-CH" b="1" dirty="0"/>
              <a:t>eine Diversifizierung von Produktion und Existenzgrundlagen</a:t>
            </a:r>
            <a:r>
              <a:rPr lang="de-CH" dirty="0"/>
              <a:t>, die Unabhängigkeit von externen Betriebsmitteln und reduziert durch das breit aufgestellte System das Risiko eines Ernteausfalls.</a:t>
            </a:r>
          </a:p>
          <a:p>
            <a:r>
              <a:rPr lang="de-CH" dirty="0"/>
              <a:t>3.5 Agrarökologie stärkt die </a:t>
            </a:r>
            <a:r>
              <a:rPr lang="de-CH" b="1" dirty="0"/>
              <a:t>Leistungsfähigkeit lokaler Märkte </a:t>
            </a:r>
            <a:r>
              <a:rPr lang="de-CH" dirty="0"/>
              <a:t>und gibt Lebensmittelproduzent*innen die Möglichkeit, ihre Erzeugnisse zu fairen Preisen zu verkaufen und auf die lokale Nachfrage zu reagieren.</a:t>
            </a:r>
          </a:p>
          <a:p>
            <a:r>
              <a:rPr lang="de-CH" dirty="0"/>
              <a:t>3.6 Agrarökologie </a:t>
            </a:r>
            <a:r>
              <a:rPr lang="de-CH" b="1" dirty="0"/>
              <a:t>verringert die Abhängigkeit </a:t>
            </a:r>
            <a:r>
              <a:rPr lang="de-CH" dirty="0"/>
              <a:t>von externer Hilfe und erhöht die Autonomie der Bevölkerung, indem sie nachhaltige Existenzgrundlagen und die Würde der Menschen fördert.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5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386225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15000"/>
              </a:lnSpc>
              <a:spcBef>
                <a:spcPts val="681"/>
              </a:spcBef>
              <a:tabLst>
                <a:tab pos="136486" algn="l"/>
              </a:tabLst>
            </a:pPr>
            <a:r>
              <a:rPr lang="de-CH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Politische Dimension </a:t>
            </a:r>
            <a:r>
              <a:rPr lang="en-GB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</a:t>
            </a:r>
            <a:r>
              <a:rPr lang="de-CH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Bäuerinnen und Bauern als starke politische Akteure, die lokale, nationale und regionale Rahmenbedingungen für mehr Klimaschutz, das Recht auf Nahrung und Ernährungssouveränität:</a:t>
            </a:r>
            <a:endParaRPr lang="en-GB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62284" lvl="1" indent="-216263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36486" algn="l"/>
              </a:tabLst>
            </a:pP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Politische Arbeit zu bäuerlichen Rechten</a:t>
            </a:r>
          </a:p>
          <a:p>
            <a:pPr marL="562284" lvl="1" indent="-216263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36486" algn="l"/>
              </a:tabLst>
            </a:pP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Forderung nach produktiven Ressourcen wie Land oder Saatgut für agrarökologische Produktion</a:t>
            </a:r>
          </a:p>
          <a:p>
            <a:pPr marL="562284" lvl="1" indent="-216263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36486" algn="l"/>
              </a:tabLst>
            </a:pPr>
            <a:r>
              <a:rPr lang="de-CH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Politische Netzwerke und Partner, die sich für politische Rahmenbedingungen einsetzen</a:t>
            </a:r>
            <a:endParaRPr lang="de-CH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CH" dirty="0"/>
          </a:p>
          <a:p>
            <a:r>
              <a:rPr lang="de-CH" dirty="0"/>
              <a:t>4.1 Agrarökologie stellt die Bedürfnisse und Interessen von kleinen Lebensmittelerzeuger*innen, die den Großteil der Nahrungsmittel in der Welt liefern, vor die Interessen der Konzerne der Agrar- und Ernährungsindustrie.</a:t>
            </a:r>
          </a:p>
          <a:p>
            <a:r>
              <a:rPr lang="de-CH" dirty="0"/>
              <a:t>4.2 Agrarökologie verfolgt das Ziel, dass </a:t>
            </a:r>
            <a:r>
              <a:rPr lang="de-CH" b="1" dirty="0"/>
              <a:t>Saatgut</a:t>
            </a:r>
            <a:r>
              <a:rPr lang="de-CH" dirty="0"/>
              <a:t>, Artenvielfalt, </a:t>
            </a:r>
            <a:r>
              <a:rPr lang="de-CH" b="1" dirty="0"/>
              <a:t>Land</a:t>
            </a:r>
            <a:r>
              <a:rPr lang="de-CH" dirty="0"/>
              <a:t> und Territorien, Wasser, Wissen und andere </a:t>
            </a:r>
            <a:r>
              <a:rPr lang="de-CH" b="1" dirty="0"/>
              <a:t>Ressourcen in der Hand der Menschen </a:t>
            </a:r>
            <a:r>
              <a:rPr lang="de-CH" dirty="0"/>
              <a:t>bleiben, die Lebensmittel erzeugen, und erreicht damit ein besser integriertes Ressourcenmanagement.</a:t>
            </a:r>
          </a:p>
          <a:p>
            <a:r>
              <a:rPr lang="de-CH" dirty="0"/>
              <a:t>4.3 Agrarökologie kann Machtverhältnisse ändern, indem eine größere </a:t>
            </a:r>
            <a:r>
              <a:rPr lang="de-CH" b="1" dirty="0"/>
              <a:t>Beteiligung</a:t>
            </a:r>
            <a:r>
              <a:rPr lang="de-CH" dirty="0"/>
              <a:t> von Lebensmittelerzeuger*innen und </a:t>
            </a:r>
            <a:r>
              <a:rPr lang="de-CH" dirty="0" err="1"/>
              <a:t>verbraucher</a:t>
            </a:r>
            <a:r>
              <a:rPr lang="de-CH" dirty="0"/>
              <a:t>*innen </a:t>
            </a:r>
            <a:r>
              <a:rPr lang="de-CH" b="1" dirty="0"/>
              <a:t>an den Entscheidungsprozessen </a:t>
            </a:r>
            <a:r>
              <a:rPr lang="de-CH" dirty="0"/>
              <a:t>über Ernährungssysteme ermöglicht wird und neue </a:t>
            </a:r>
            <a:r>
              <a:rPr lang="de-CH" dirty="0" err="1"/>
              <a:t>Governance</a:t>
            </a:r>
            <a:r>
              <a:rPr lang="de-CH" dirty="0"/>
              <a:t>-Strukturen geschaffen werden.</a:t>
            </a:r>
          </a:p>
          <a:p>
            <a:r>
              <a:rPr lang="de-CH" dirty="0"/>
              <a:t>4.4 Agrarökologie braucht Unterstützung durch </a:t>
            </a:r>
            <a:r>
              <a:rPr lang="de-CH" b="1" dirty="0"/>
              <a:t>politische Rahmenbedingungen</a:t>
            </a:r>
            <a:r>
              <a:rPr lang="de-CH" dirty="0"/>
              <a:t>, durch Politiker*innen und Institutionen sowie öffentliche Investitionen, um das gesamte Potenzial auszuschöpfen.</a:t>
            </a:r>
          </a:p>
          <a:p>
            <a:r>
              <a:rPr lang="de-CH" dirty="0"/>
              <a:t>4.5 Agrarökologie fördert Formen sozialer Organisation, die Voraussetzung für </a:t>
            </a:r>
            <a:r>
              <a:rPr lang="de-CH" b="1" dirty="0"/>
              <a:t>dezentralisierte Politikgestaltung und lokale Mitgestaltung der Agrar- und Ernährungssysteme </a:t>
            </a:r>
            <a:r>
              <a:rPr lang="de-CH" dirty="0"/>
              <a:t>sind. Sie schafft darüber hinaus Anreize, sich selbst zu organisieren und in Gruppen und Netzwerken auf verschiedensten Ebenen – ob lokal oder global – kollektiv tätig zu sein (Bauernorganisationen, Verbraucherverbände, Forschungseinrichtungen, Hochschulen usw.).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6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17858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  <a:tabLst>
                <a:tab pos="179418" algn="l"/>
              </a:tabLst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(von 2’30’’ bis 4’59’’):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zeigt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Bilder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Gemüsegärten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essbaren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Wäldern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Bäuerinnen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sprechen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Projektleiter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von PO Caritas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Nyahururu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22721">
              <a:defRPr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Solidaritätsgruppen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Spar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Kreditsysteme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gemeinsame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Saatgutbanken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Setzlinge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defTabSz="922721">
              <a:defRPr/>
            </a:pPr>
            <a:r>
              <a:rPr lang="de-CH" dirty="0"/>
              <a:t>Es werden 2 Ansätze propagiert: 1. Bio-intensive Küchengärten für kurzfristigere Ergebnisse und Produktion von Gemüse für eine verbesserte Ernährung: </a:t>
            </a:r>
            <a:r>
              <a:rPr lang="de-CH" dirty="0" err="1"/>
              <a:t>Deep-Digging</a:t>
            </a:r>
            <a:r>
              <a:rPr lang="de-CH" dirty="0"/>
              <a:t> mit Einarbeiten von Kompost, dichtes Bepflanzen um Ernte zu maximieren, Mischkultur und Fruchtfolge, natürliche Schädlingsbekämpfung. 2.</a:t>
            </a:r>
            <a:r>
              <a:rPr lang="de-CH" baseline="0" dirty="0"/>
              <a:t> </a:t>
            </a:r>
            <a:r>
              <a:rPr lang="de-CH" dirty="0"/>
              <a:t>Food </a:t>
            </a:r>
            <a:r>
              <a:rPr lang="de-CH" dirty="0" err="1"/>
              <a:t>forests</a:t>
            </a:r>
            <a:r>
              <a:rPr lang="de-CH" dirty="0"/>
              <a:t>: Etagenlandwirtschaft mit im Idealfall sieben </a:t>
            </a:r>
            <a:r>
              <a:rPr lang="de-CH" dirty="0" err="1"/>
              <a:t>Layers</a:t>
            </a:r>
            <a:r>
              <a:rPr lang="de-CH" dirty="0"/>
              <a:t>: </a:t>
            </a:r>
            <a:r>
              <a:rPr lang="de-CH" dirty="0" err="1"/>
              <a:t>Wurzellknollen</a:t>
            </a:r>
            <a:r>
              <a:rPr lang="de-CH" dirty="0"/>
              <a:t>, Gräser, Getreide, Kräuter, Sträucher, Büsche, Kletterpflanzen, Frucht- und Waldbäume, Stickstoffbinder für Ernährung, Tierfutter, Brenn- und Bauholz, Bodenverbesserung und Mikroklima. Kompostproduktion für Erhöhung der Bodenfruchtbarkeit. </a:t>
            </a:r>
            <a:r>
              <a:rPr lang="de-CH" dirty="0" err="1"/>
              <a:t>Swales</a:t>
            </a:r>
            <a:r>
              <a:rPr lang="de-CH" dirty="0"/>
              <a:t> (Versickerungsgräben) für Wasserrückhalt und </a:t>
            </a:r>
            <a:r>
              <a:rPr lang="de-CH" dirty="0" err="1"/>
              <a:t>Zai</a:t>
            </a:r>
            <a:r>
              <a:rPr lang="de-CH" dirty="0"/>
              <a:t>-Pits für Wasserspeicherung. Anwendung integrierter Schädlingsbekämpfung. Verschiedene Horizonte um Ernte übers Jahr zu verteilen und damit die Selbstversorgung zu erhöhen.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7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1349295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721">
              <a:defRPr/>
            </a:pPr>
            <a:r>
              <a:rPr lang="de-CH" dirty="0"/>
              <a:t>Die Interventionen zur Landwirtschaft stehen in Kolumbien unter dem Begriff «</a:t>
            </a:r>
            <a:r>
              <a:rPr lang="de-CH" dirty="0" err="1"/>
              <a:t>Agricultura</a:t>
            </a:r>
            <a:r>
              <a:rPr lang="de-CH" dirty="0"/>
              <a:t> de </a:t>
            </a:r>
            <a:r>
              <a:rPr lang="de-CH" dirty="0" err="1"/>
              <a:t>Conservatión</a:t>
            </a:r>
            <a:r>
              <a:rPr lang="de-CH" dirty="0"/>
              <a:t>» (nicht zu verwechseln mit </a:t>
            </a:r>
            <a:r>
              <a:rPr lang="de-CH" dirty="0" err="1"/>
              <a:t>Conservation</a:t>
            </a:r>
            <a:r>
              <a:rPr lang="de-CH" dirty="0"/>
              <a:t> </a:t>
            </a:r>
            <a:r>
              <a:rPr lang="de-CH" dirty="0" err="1"/>
              <a:t>Agriculture</a:t>
            </a:r>
            <a:r>
              <a:rPr lang="de-CH" dirty="0"/>
              <a:t>), wobei gewisse Partnerorganisationen auch andere Begriffe benutzen. Dabei geht es darum </a:t>
            </a:r>
            <a:r>
              <a:rPr lang="de-CH" b="1" dirty="0"/>
              <a:t>ein Landwirtschaftssystem zu gestalten das möglichst nahe bei der Natur ist </a:t>
            </a:r>
            <a:r>
              <a:rPr lang="de-CH" dirty="0"/>
              <a:t>und so in einem natürlichen Gleichgewicht steht. Die Unterscheidung zwischen Schädling und Nützling, Nutzpflanzen und Unkraut wird relativiert, gemäss dem Ansatz hat jede Art ihre Funktion und Berechtigung im Öko- und Landwirtschaftssystem. Ein wichtiger Aspekt der Landwirtschaft sind auch die Umwelt-Leistungen, wie Verbesserung des Wasserhaushalts, Speicherung von CO2, Abkühlung des Makroklimas etc. </a:t>
            </a:r>
          </a:p>
          <a:p>
            <a:pPr defTabSz="922721">
              <a:defRPr/>
            </a:pPr>
            <a:r>
              <a:rPr lang="de-CH" dirty="0"/>
              <a:t>Die wichtigsten Techniken: </a:t>
            </a:r>
            <a:br>
              <a:rPr lang="de-CH" dirty="0"/>
            </a:br>
            <a:r>
              <a:rPr lang="de-CH" dirty="0"/>
              <a:t>- Diversifizierung der Landwirtschaft</a:t>
            </a:r>
            <a:br>
              <a:rPr lang="de-CH" dirty="0"/>
            </a:br>
            <a:r>
              <a:rPr lang="de-CH" dirty="0"/>
              <a:t>- Nutzung von Synergien und Mischung von Pflanzen mit komplementären Eigenschaften</a:t>
            </a:r>
            <a:br>
              <a:rPr lang="de-CH" dirty="0"/>
            </a:br>
            <a:r>
              <a:rPr lang="de-CH" dirty="0"/>
              <a:t>- Organische Dünger (Mist, Kompost, Gründünger)</a:t>
            </a:r>
            <a:br>
              <a:rPr lang="de-CH" dirty="0"/>
            </a:br>
            <a:r>
              <a:rPr lang="de-CH" dirty="0"/>
              <a:t>- Produktion von Biomasse und Förderung der Durchwurzelung zur Verbesserung des Bodens, zu diesem Zweck werden «Unkräuter» stehen gelassen und nur zurückgeschnitten statt sie zu entfernen</a:t>
            </a:r>
            <a:br>
              <a:rPr lang="de-CH" dirty="0"/>
            </a:br>
            <a:r>
              <a:rPr lang="de-CH" dirty="0"/>
              <a:t>- Natürliche Kontrolle von Insekten </a:t>
            </a:r>
            <a:br>
              <a:rPr lang="de-CH" dirty="0"/>
            </a:br>
            <a:r>
              <a:rPr lang="de-CH" dirty="0"/>
              <a:t>- Integration von Bäumen in Landwirtschaftssystem (Agroforst) um Nährstoffe auf die Oberfläche zu befördern, den Boden zu verbessern und die Sonneneinstrahlung zu reduzieren</a:t>
            </a:r>
            <a:br>
              <a:rPr lang="de-CH" dirty="0"/>
            </a:br>
            <a:r>
              <a:rPr lang="de-CH" dirty="0"/>
              <a:t>- Strukturen (lebende Erosionsbarrieren aus Büschen und Bäumen) zur Bekämpfung von Erosion</a:t>
            </a:r>
            <a:br>
              <a:rPr lang="de-CH" dirty="0"/>
            </a:br>
            <a:r>
              <a:rPr lang="de-CH" dirty="0"/>
              <a:t>- Wiederaufforstung</a:t>
            </a:r>
            <a:br>
              <a:rPr lang="de-CH" dirty="0"/>
            </a:br>
            <a:r>
              <a:rPr lang="de-CH" dirty="0"/>
              <a:t>- Schutz von Trinkwasserquellen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8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2158723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7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Adaptation: In 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human systems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the process of adjustment to actual or expected 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 and its effects, in order to moderate harm or exploit beneficial opportunities. In natural systems, the process of adjustment to actual climate and its effects; human intervention may facilitate adjustment to expected climate and its effects.</a:t>
            </a:r>
          </a:p>
          <a:p>
            <a:endParaRPr lang="de-CH" dirty="0"/>
          </a:p>
          <a:p>
            <a:r>
              <a:rPr lang="de-CH" dirty="0"/>
              <a:t>Adaptation: In </a:t>
            </a:r>
            <a:r>
              <a:rPr lang="de-CH" i="1" dirty="0"/>
              <a:t>menschlichen Systemen</a:t>
            </a:r>
            <a:r>
              <a:rPr lang="de-CH" dirty="0"/>
              <a:t>, der Prozess der Anpassung an das tatsächliche oder erwartete Klima und seine Auswirkungen, um Schäden zu begrenzen oder positive Möglichkeiten zu nutzen. In </a:t>
            </a:r>
            <a:r>
              <a:rPr lang="de-CH" i="1" dirty="0"/>
              <a:t>natürlichen Systemen</a:t>
            </a:r>
            <a:r>
              <a:rPr lang="de-CH" dirty="0"/>
              <a:t>: der Prozess der Anpassung an das tatsächliche Klima und seine Auswirkungen; menschliche Eingriffe können die Anpassung an das erwartete Klima und seine Auswirkungen erleichtern.</a:t>
            </a:r>
          </a:p>
          <a:p>
            <a:endParaRPr lang="de-CH" dirty="0"/>
          </a:p>
          <a:p>
            <a:pPr marL="1014413" lvl="2" indent="-214313">
              <a:spcBef>
                <a:spcPts val="4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Aufbau, Erhalt von Bodenfruchtbarkeit</a:t>
            </a:r>
            <a:endParaRPr lang="en-GB" kern="1400" dirty="0">
              <a:latin typeface="Fira Sans Light" panose="020B0403050000020004" pitchFamily="34" charset="0"/>
              <a:ea typeface="Fira Sans Light" panose="020B0403050000020004" pitchFamily="34" charset="0"/>
              <a:cs typeface="Times New Roman" panose="02020603050405020304" pitchFamily="18" charset="0"/>
            </a:endParaRPr>
          </a:p>
          <a:p>
            <a:pPr marL="1014413" lvl="2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Wasserhaltefähigkeit von Böden </a:t>
            </a:r>
            <a:endParaRPr lang="en-GB" kern="1400" dirty="0">
              <a:latin typeface="Fira Sans Light" panose="020B0403050000020004" pitchFamily="34" charset="0"/>
              <a:ea typeface="Fira Sans Light" panose="020B0403050000020004" pitchFamily="34" charset="0"/>
              <a:cs typeface="Times New Roman" panose="02020603050405020304" pitchFamily="18" charset="0"/>
            </a:endParaRPr>
          </a:p>
          <a:p>
            <a:pPr marL="1014413" lvl="2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Biodiversität für verbessertes Mikroklima </a:t>
            </a:r>
          </a:p>
          <a:p>
            <a:pPr marL="1014413" lvl="2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weniger Wasserverbrauch, weniger Erosion, Schutz vor Wind/Sonne</a:t>
            </a:r>
          </a:p>
          <a:p>
            <a:pPr marL="1014413" lvl="2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Standortangepasste Sorten</a:t>
            </a:r>
            <a:endParaRPr lang="en-GB" kern="1400" dirty="0">
              <a:latin typeface="Fira Sans Light" panose="020B0403050000020004" pitchFamily="34" charset="0"/>
              <a:ea typeface="Fira Sans Light" panose="020B0403050000020004" pitchFamily="34" charset="0"/>
              <a:cs typeface="Times New Roman" panose="02020603050405020304" pitchFamily="18" charset="0"/>
            </a:endParaRPr>
          </a:p>
          <a:p>
            <a:pPr marL="1014413" lvl="2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Diversifizierung als Risikostrategie bei Ernteausfall </a:t>
            </a:r>
          </a:p>
          <a:p>
            <a:pPr marL="1014413" lvl="2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Stärkung des lokalen Marktes und lokaler Kreisläufe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64A6B-5DFB-4897-ACAA-318E02FCEF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0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B53F8BA-64C8-5C4B-BE0A-23D072ADC9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32255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1EDC5961-24BB-4748-B008-A0207E9027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5692" y="4884125"/>
            <a:ext cx="3949181" cy="17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r>
              <a:rPr lang="de-CH" altLang="x-none" sz="700" b="1" i="0" baseline="0" dirty="0">
                <a:latin typeface="Arial" charset="0"/>
              </a:rPr>
              <a:t>© Ökumenische Kampagne, </a:t>
            </a:r>
            <a:r>
              <a:rPr lang="de-CH" altLang="x-none" sz="700" baseline="0" dirty="0">
                <a:latin typeface="Arial" charset="0"/>
              </a:rPr>
              <a:t>Autor: Matthias </a:t>
            </a:r>
            <a:r>
              <a:rPr lang="de-CH" altLang="x-none" sz="700" baseline="0" dirty="0" err="1">
                <a:latin typeface="Arial" charset="0"/>
              </a:rPr>
              <a:t>Dörnenburg</a:t>
            </a:r>
            <a:r>
              <a:rPr lang="de-CH" altLang="x-none" sz="700" baseline="0" dirty="0">
                <a:latin typeface="Arial" charset="0"/>
              </a:rPr>
              <a:t>, 10.2022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118F1EF-AE81-414F-A1E8-4DC377818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8899" y="3461620"/>
            <a:ext cx="3563304" cy="168188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FB640ECB-D405-894D-92BC-2FB921440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39" y="3583334"/>
            <a:ext cx="5270803" cy="1035179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1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FF09AB2-BC57-064D-89CC-B7D0145D24B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3200" y="1489696"/>
            <a:ext cx="8439139" cy="3165313"/>
          </a:xfrm>
          <a:prstGeom prst="rect">
            <a:avLst/>
          </a:prstGeom>
        </p:spPr>
        <p:txBody>
          <a:bodyPr/>
          <a:lstStyle>
            <a:lvl1pPr marL="223838" indent="-219075">
              <a:buClr>
                <a:srgbClr val="E00032"/>
              </a:buClr>
              <a:tabLst/>
              <a:defRPr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449263" indent="-225425">
              <a:buClr>
                <a:srgbClr val="E00032"/>
              </a:buClr>
              <a:tabLst/>
              <a:defRPr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668338" indent="-219075">
              <a:buClr>
                <a:srgbClr val="E00032"/>
              </a:buClr>
              <a:tabLst/>
              <a:defRPr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847725" indent="-179388">
              <a:buClr>
                <a:srgbClr val="E00032"/>
              </a:buClr>
              <a:tabLst/>
              <a:defRPr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1023938" indent="-176213">
              <a:buClr>
                <a:srgbClr val="E00032"/>
              </a:buClr>
              <a:tabLst/>
              <a:defRPr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7" name="Titelplatzhalter 16">
            <a:extLst>
              <a:ext uri="{FF2B5EF4-FFF2-40B4-BE49-F238E27FC236}">
                <a16:creationId xmlns:a16="http://schemas.microsoft.com/office/drawing/2014/main" id="{00951393-3311-CC40-AB4E-66EC430B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latin typeface="Fira Sans Medium" panose="020B0603050000020004" pitchFamily="34" charset="0"/>
                <a:ea typeface="Fira Sans Medium" panose="020B06030500000200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161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E63A185F-C1C7-284B-A9D8-C755F17D3B3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24410" y="1482725"/>
            <a:ext cx="4176000" cy="320078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644EB998-86AF-524A-8DA3-4984E402DC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7162" y="1492250"/>
            <a:ext cx="4176000" cy="316706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Titelplatzhalter 16">
            <a:extLst>
              <a:ext uri="{FF2B5EF4-FFF2-40B4-BE49-F238E27FC236}">
                <a16:creationId xmlns:a16="http://schemas.microsoft.com/office/drawing/2014/main" id="{75BF5DB1-A7F3-0B48-BCBC-D12CE9F4E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latin typeface="Fira Sans Medium" panose="020B0603050000020004" pitchFamily="34" charset="0"/>
                <a:ea typeface="Fira Sans Medium" panose="020B06030500000200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647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reit – Bild schm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48A4E975-06EC-4744-9AF6-18046FE173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3674" y="1495778"/>
            <a:ext cx="2722260" cy="3163536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C3E996A-74D9-CA48-A3A9-D10E14C4A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228" y="1493999"/>
            <a:ext cx="5642821" cy="3165313"/>
          </a:xfrm>
          <a:prstGeom prst="rect">
            <a:avLst/>
          </a:prstGeom>
        </p:spPr>
        <p:txBody>
          <a:bodyPr/>
          <a:lstStyle>
            <a:lvl1pPr marL="223838" indent="-219075">
              <a:buClr>
                <a:srgbClr val="E00032"/>
              </a:buClr>
              <a:tabLst/>
              <a:defRPr/>
            </a:lvl1pPr>
            <a:lvl2pPr marL="449263" indent="-225425">
              <a:buClr>
                <a:srgbClr val="E00032"/>
              </a:buClr>
              <a:tabLst/>
              <a:defRPr/>
            </a:lvl2pPr>
            <a:lvl3pPr marL="668338" indent="-219075">
              <a:buClr>
                <a:srgbClr val="E00032"/>
              </a:buClr>
              <a:tabLst/>
              <a:defRPr/>
            </a:lvl3pPr>
            <a:lvl4pPr marL="892175" indent="-223838">
              <a:buClr>
                <a:srgbClr val="E00032"/>
              </a:buClr>
              <a:tabLst/>
              <a:defRPr/>
            </a:lvl4pPr>
            <a:lvl5pPr marL="1111250" indent="-219075">
              <a:buClr>
                <a:srgbClr val="E00032"/>
              </a:buClr>
              <a:tabLst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8" name="Titelplatzhalter 16">
            <a:extLst>
              <a:ext uri="{FF2B5EF4-FFF2-40B4-BE49-F238E27FC236}">
                <a16:creationId xmlns:a16="http://schemas.microsoft.com/office/drawing/2014/main" id="{4124B850-F742-F248-80FD-CB569C35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latin typeface="Fira Sans Medium" panose="020B0603050000020004" pitchFamily="34" charset="0"/>
                <a:ea typeface="Fira Sans Medium" panose="020B06030500000200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655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54">
          <p15:clr>
            <a:srgbClr val="FBAE40"/>
          </p15:clr>
        </p15:guide>
        <p15:guide id="2" pos="3855">
          <p15:clr>
            <a:srgbClr val="FBAE40"/>
          </p15:clr>
        </p15:guide>
        <p15:guide id="3" pos="3991">
          <p15:clr>
            <a:srgbClr val="FBAE40"/>
          </p15:clr>
        </p15:guide>
        <p15:guide id="4" pos="229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– Bild,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99B736-D048-E349-9A50-078C678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34" y="1493999"/>
            <a:ext cx="4405199" cy="3165313"/>
          </a:xfrm>
          <a:prstGeom prst="rect">
            <a:avLst/>
          </a:prstGeom>
        </p:spPr>
        <p:txBody>
          <a:bodyPr/>
          <a:lstStyle>
            <a:lvl1pPr marL="223838" indent="-219075">
              <a:buClr>
                <a:srgbClr val="E00032"/>
              </a:buClr>
              <a:tabLst/>
              <a:defRPr/>
            </a:lvl1pPr>
            <a:lvl2pPr marL="449263" indent="-225425">
              <a:buClr>
                <a:srgbClr val="E00032"/>
              </a:buClr>
              <a:tabLst/>
              <a:defRPr/>
            </a:lvl2pPr>
            <a:lvl3pPr marL="668338" indent="-219075">
              <a:buClr>
                <a:srgbClr val="E00032"/>
              </a:buClr>
              <a:tabLst/>
              <a:defRPr/>
            </a:lvl3pPr>
            <a:lvl4pPr marL="892175" indent="-223838">
              <a:buClr>
                <a:srgbClr val="E00032"/>
              </a:buClr>
              <a:tabLst/>
              <a:defRPr/>
            </a:lvl4pPr>
            <a:lvl5pPr marL="1111250" indent="-219075">
              <a:buClr>
                <a:srgbClr val="E00032"/>
              </a:buClr>
              <a:tabLst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9D096C5-D829-C045-BF46-C52884C46D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2473" y="1492250"/>
            <a:ext cx="3807677" cy="316706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Titelplatzhalter 16">
            <a:extLst>
              <a:ext uri="{FF2B5EF4-FFF2-40B4-BE49-F238E27FC236}">
                <a16:creationId xmlns:a16="http://schemas.microsoft.com/office/drawing/2014/main" id="{39AAED21-C224-DB40-9E29-BBDB71B9A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790EFC4-528F-6A4F-AE8E-B8D5A8EE87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12055" y="1308734"/>
            <a:ext cx="3806190" cy="177165"/>
          </a:xfrm>
        </p:spPr>
        <p:txBody>
          <a:bodyPr/>
          <a:lstStyle>
            <a:lvl1pPr marL="4763" indent="0" algn="r">
              <a:buFontTx/>
              <a:buNone/>
              <a:defRPr sz="1000" b="0" i="1">
                <a:latin typeface="Arial" panose="020B0604020202020204" pitchFamily="34" charset="0"/>
              </a:defRPr>
            </a:lvl1pPr>
            <a:lvl2pPr marL="268288" indent="0">
              <a:buFontTx/>
              <a:buNone/>
              <a:defRPr sz="1000" b="0" i="1">
                <a:latin typeface="Arial" panose="020B0604020202020204" pitchFamily="34" charset="0"/>
              </a:defRPr>
            </a:lvl2pPr>
            <a:lvl3pPr marL="449262" indent="0">
              <a:buFontTx/>
              <a:buNone/>
              <a:defRPr sz="1000" b="0" i="1">
                <a:latin typeface="Arial" panose="020B0604020202020204" pitchFamily="34" charset="0"/>
              </a:defRPr>
            </a:lvl3pPr>
            <a:lvl4pPr marL="623887" indent="0">
              <a:buFontTx/>
              <a:buNone/>
              <a:defRPr sz="1000" b="0" i="1">
                <a:latin typeface="Arial" panose="020B0604020202020204" pitchFamily="34" charset="0"/>
              </a:defRPr>
            </a:lvl4pPr>
            <a:lvl5pPr marL="800100" indent="0">
              <a:buFontTx/>
              <a:buNone/>
              <a:defRPr sz="1000" b="0" i="1">
                <a:latin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141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D3D9-A637-4F97-BA46-32506DBA1A0A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6DF0E-05BB-4379-88D5-3738A530B84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4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60E2C2D-C063-3545-BAB0-E6802CEF752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691299" y="0"/>
            <a:ext cx="2310904" cy="1090747"/>
          </a:xfrm>
          <a:prstGeom prst="rect">
            <a:avLst/>
          </a:prstGeom>
        </p:spPr>
      </p:pic>
      <p:sp>
        <p:nvSpPr>
          <p:cNvPr id="8" name="Rectangle 27">
            <a:extLst>
              <a:ext uri="{FF2B5EF4-FFF2-40B4-BE49-F238E27FC236}">
                <a16:creationId xmlns:a16="http://schemas.microsoft.com/office/drawing/2014/main" id="{A39FE7A3-C162-9E43-BFCE-988DC0FCA8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17839" y="4916141"/>
            <a:ext cx="1174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9pPr>
          </a:lstStyle>
          <a:p>
            <a:pPr algn="r" eaLnBrk="1" hangingPunct="1">
              <a:buClr>
                <a:schemeClr val="tx1"/>
              </a:buClr>
              <a:defRPr/>
            </a:pPr>
            <a:r>
              <a:rPr lang="de-DE" altLang="x-none" sz="600" baseline="0" dirty="0">
                <a:latin typeface="Arial" charset="0"/>
              </a:rPr>
              <a:t>   </a:t>
            </a:r>
            <a:r>
              <a:rPr lang="de-CH" altLang="x-none" sz="600" baseline="0" dirty="0">
                <a:latin typeface="Arial" charset="0"/>
              </a:rPr>
              <a:t>    Seite</a:t>
            </a:r>
          </a:p>
        </p:txBody>
      </p:sp>
      <p:sp>
        <p:nvSpPr>
          <p:cNvPr id="10" name="Rectangle 29">
            <a:extLst>
              <a:ext uri="{FF2B5EF4-FFF2-40B4-BE49-F238E27FC236}">
                <a16:creationId xmlns:a16="http://schemas.microsoft.com/office/drawing/2014/main" id="{C4A2EFC7-635B-CC4F-8898-C00018C924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29600" y="4916141"/>
            <a:ext cx="609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9pPr>
          </a:lstStyle>
          <a:p>
            <a:pPr algn="r" eaLnBrk="1" hangingPunct="1">
              <a:buClr>
                <a:schemeClr val="tx1"/>
              </a:buClr>
              <a:defRPr/>
            </a:pPr>
            <a:fld id="{C828D066-C483-4413-AD0B-52F676F76AB8}" type="slidenum">
              <a:rPr lang="de-CH" altLang="x-none" sz="600" baseline="0" smtClean="0">
                <a:latin typeface="Arial" charset="0"/>
              </a:rPr>
              <a:pPr algn="r" eaLnBrk="1" hangingPunct="1">
                <a:buClr>
                  <a:schemeClr val="tx1"/>
                </a:buClr>
                <a:defRPr/>
              </a:pPr>
              <a:t>‹Nr.›</a:t>
            </a:fld>
            <a:endParaRPr lang="de-CH" altLang="x-none" sz="600" baseline="0" dirty="0">
              <a:latin typeface="Arial" charset="0"/>
            </a:endParaRPr>
          </a:p>
        </p:txBody>
      </p:sp>
      <p:sp>
        <p:nvSpPr>
          <p:cNvPr id="11" name="Line 33">
            <a:extLst>
              <a:ext uri="{FF2B5EF4-FFF2-40B4-BE49-F238E27FC236}">
                <a16:creationId xmlns:a16="http://schemas.microsoft.com/office/drawing/2014/main" id="{415BF127-FCF7-C14F-A5AD-39A0AF29774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18735" y="4847878"/>
            <a:ext cx="8518144" cy="0"/>
          </a:xfrm>
          <a:prstGeom prst="line">
            <a:avLst/>
          </a:prstGeom>
          <a:noFill/>
          <a:ln w="6350">
            <a:solidFill>
              <a:srgbClr val="E000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b="0" i="0" dirty="0">
              <a:latin typeface="Arial" panose="020B0604020202020204" pitchFamily="34" charset="0"/>
            </a:endParaRPr>
          </a:p>
        </p:txBody>
      </p:sp>
      <p:sp>
        <p:nvSpPr>
          <p:cNvPr id="17" name="Titelplatzhalter 16">
            <a:extLst>
              <a:ext uri="{FF2B5EF4-FFF2-40B4-BE49-F238E27FC236}">
                <a16:creationId xmlns:a16="http://schemas.microsoft.com/office/drawing/2014/main" id="{626FEB39-0939-FA4D-A3C6-71822F56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6371017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1" name="Line 33">
            <a:extLst>
              <a:ext uri="{FF2B5EF4-FFF2-40B4-BE49-F238E27FC236}">
                <a16:creationId xmlns:a16="http://schemas.microsoft.com/office/drawing/2014/main" id="{388345EA-745D-5444-A248-78459851B2C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18735" y="915566"/>
            <a:ext cx="8518144" cy="0"/>
          </a:xfrm>
          <a:prstGeom prst="line">
            <a:avLst/>
          </a:prstGeom>
          <a:noFill/>
          <a:ln w="6350">
            <a:solidFill>
              <a:srgbClr val="E000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b="0" i="0" dirty="0">
              <a:latin typeface="Arial" panose="020B0604020202020204" pitchFamily="34" charset="0"/>
            </a:endParaRPr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053F95B8-007F-9440-9693-95DA113322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3472" y="1538603"/>
            <a:ext cx="8511793" cy="305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13" name="Rectangle 28">
            <a:extLst>
              <a:ext uri="{FF2B5EF4-FFF2-40B4-BE49-F238E27FC236}">
                <a16:creationId xmlns:a16="http://schemas.microsoft.com/office/drawing/2014/main" id="{42D3674C-8F90-804A-9E8D-2DE376B9DF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5692" y="4884125"/>
            <a:ext cx="3949181" cy="17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r>
              <a:rPr lang="de-CH" altLang="x-none" sz="700" b="1" i="0" baseline="0" dirty="0">
                <a:latin typeface="Arial" charset="0"/>
              </a:rPr>
              <a:t>Klimagerechtigkeit – jetzt! sehen-und-</a:t>
            </a:r>
            <a:r>
              <a:rPr lang="de-CH" altLang="x-none" sz="700" b="1" i="0" baseline="0" dirty="0" err="1">
                <a:latin typeface="Arial" charset="0"/>
              </a:rPr>
              <a:t>handeln.ch</a:t>
            </a:r>
            <a:endParaRPr lang="de-CH" altLang="x-none" sz="700" baseline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0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737" r:id="rId3"/>
    <p:sldLayoutId id="2147483849" r:id="rId4"/>
    <p:sldLayoutId id="2147483850" r:id="rId5"/>
    <p:sldLayoutId id="214748385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rgbClr val="E00032"/>
          </a:solidFill>
          <a:latin typeface="Fira Sans Light"/>
          <a:ea typeface="+mj-ea"/>
          <a:cs typeface="+mj-cs"/>
        </a:defRPr>
      </a:lvl1pPr>
    </p:titleStyle>
    <p:bodyStyle>
      <a:lvl1pPr marL="223838" indent="-21907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2200" kern="1400" spc="0" baseline="0">
          <a:solidFill>
            <a:schemeClr val="tx1"/>
          </a:solidFill>
          <a:latin typeface="Fira Sans Light" panose="020B0403050000020004"/>
          <a:ea typeface="+mn-ea"/>
          <a:cs typeface="+mn-cs"/>
        </a:defRPr>
      </a:lvl1pPr>
      <a:lvl2pPr marL="449263" indent="-18097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1800" kern="1200">
          <a:solidFill>
            <a:schemeClr val="tx1"/>
          </a:solidFill>
          <a:latin typeface="Fira Sans Light" panose="020B0403050000020004"/>
          <a:ea typeface="+mn-ea"/>
          <a:cs typeface="+mn-cs"/>
        </a:defRPr>
      </a:lvl2pPr>
      <a:lvl3pPr marL="622300" indent="-173038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1500" kern="1200">
          <a:solidFill>
            <a:schemeClr val="tx1"/>
          </a:solidFill>
          <a:latin typeface="Fira Sans Light" panose="020B0403050000020004"/>
          <a:ea typeface="+mn-ea"/>
          <a:cs typeface="+mn-cs"/>
        </a:defRPr>
      </a:lvl3pPr>
      <a:lvl4pPr marL="800100" indent="-176213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1350" kern="1200">
          <a:solidFill>
            <a:schemeClr val="tx1"/>
          </a:solidFill>
          <a:latin typeface="Fira Sans Light" panose="020B0403050000020004"/>
          <a:ea typeface="+mn-ea"/>
          <a:cs typeface="+mn-cs"/>
        </a:defRPr>
      </a:lvl4pPr>
      <a:lvl5pPr marL="977900" indent="-177800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1350" kern="1200">
          <a:solidFill>
            <a:schemeClr val="tx1"/>
          </a:solidFill>
          <a:latin typeface="Fira Sans Light" panose="020B0403050000020004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86" userDrawn="1">
          <p15:clr>
            <a:srgbClr val="F26B43"/>
          </p15:clr>
        </p15:guide>
        <p15:guide id="4" orient="horz" pos="940" userDrawn="1">
          <p15:clr>
            <a:srgbClr val="F26B43"/>
          </p15:clr>
        </p15:guide>
        <p15:guide id="5" orient="horz" pos="2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LQzoW6or5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ODJz7hI879g" TargetMode="External"/><Relationship Id="rId5" Type="http://schemas.openxmlformats.org/officeDocument/2006/relationships/hyperlink" Target="https://www.youtube.com/watch?v=-etg3pm3zVU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AEC037F-D2C0-0C46-B6AF-01A622E1EA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8054" b="18054"/>
          <a:stretch/>
        </p:blipFill>
        <p:spPr>
          <a:xfrm>
            <a:off x="0" y="0"/>
            <a:ext cx="9144000" cy="3322553"/>
          </a:xfr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D64A71BD-CF03-B14A-A9A0-4EF881A7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39" y="3583334"/>
            <a:ext cx="5270803" cy="1035179"/>
          </a:xfrm>
        </p:spPr>
        <p:txBody>
          <a:bodyPr>
            <a:normAutofit/>
          </a:bodyPr>
          <a:lstStyle/>
          <a:p>
            <a:r>
              <a:rPr lang="de-CH" dirty="0">
                <a:latin typeface="Fira Sans Medium" panose="020B0603050000020004" pitchFamily="34" charset="0"/>
                <a:ea typeface="Fira Sans Medium" panose="020B0603050000020004" pitchFamily="34" charset="0"/>
              </a:rPr>
              <a:t>Klimagerechtigkeit - jetzt!</a:t>
            </a:r>
            <a:endParaRPr lang="de-DE" dirty="0">
              <a:latin typeface="Fira Sans Medium" panose="020B0603050000020004" pitchFamily="34" charset="0"/>
              <a:ea typeface="Fira Sans Medium" panose="020B06030500000200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546C3C-647E-7547-B1BE-2AF62116416D}"/>
              </a:ext>
            </a:extLst>
          </p:cNvPr>
          <p:cNvSpPr txBox="1"/>
          <p:nvPr/>
        </p:nvSpPr>
        <p:spPr>
          <a:xfrm>
            <a:off x="1486829" y="42746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90501" y="1207956"/>
            <a:ext cx="887781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CH" sz="2000" b="1" dirty="0" err="1">
                <a:latin typeface="Fira Sans Light" panose="020B04030500000200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Mitigation</a:t>
            </a:r>
            <a:r>
              <a:rPr lang="de-CH" sz="2000" b="1" dirty="0">
                <a:latin typeface="Fira Sans Light" panose="020B04030500000200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 – </a:t>
            </a:r>
            <a:r>
              <a:rPr lang="de-CH" sz="2000" dirty="0">
                <a:latin typeface="Fira Sans Light" panose="020B04030500000200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Abschwächung des Klimawandels: Ein menschlicher Eingriff zur Verringerung der Emissionen oder zur Verbesserung der Senken von Treibhausgasen.</a:t>
            </a:r>
          </a:p>
          <a:p>
            <a:pPr>
              <a:spcAft>
                <a:spcPts val="600"/>
              </a:spcAft>
            </a:pPr>
            <a:endParaRPr lang="de-CH" sz="2000" dirty="0">
              <a:latin typeface="Fira Sans Light" panose="020B0403050000020004" pitchFamily="34" charset="0"/>
              <a:ea typeface="Fira Sans Light" panose="020B0403050000020004" pitchFamily="34" charset="0"/>
              <a:cs typeface="Arial" panose="020B0604020202020204" pitchFamily="34" charset="0"/>
            </a:endParaRPr>
          </a:p>
          <a:p>
            <a:pPr marL="800100" lvl="2">
              <a:spcAft>
                <a:spcPts val="600"/>
              </a:spcAft>
            </a:pPr>
            <a:r>
              <a:rPr lang="de-CH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z.B.</a:t>
            </a:r>
          </a:p>
          <a:p>
            <a:pPr marL="1014413" lvl="2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>
                <a:latin typeface="Fira Sans Light" panose="020B04030500000200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Aufbau, Erhalt von Bodenfruchtbarkeit, CO2-Speicher</a:t>
            </a:r>
            <a:endParaRPr lang="en-GB" dirty="0">
              <a:latin typeface="Fira Sans Light" panose="020B0403050000020004" pitchFamily="34" charset="0"/>
              <a:ea typeface="Fira Sans Light" panose="020B0403050000020004" pitchFamily="34" charset="0"/>
              <a:cs typeface="Arial" panose="020B0604020202020204" pitchFamily="34" charset="0"/>
            </a:endParaRPr>
          </a:p>
          <a:p>
            <a:pPr marL="1014413" lvl="2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>
                <a:latin typeface="Fira Sans Light" panose="020B04030500000200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Graue Energie der Pestizide / chem.-synthetische Dünger entfällt bei Agrarökologie</a:t>
            </a:r>
          </a:p>
          <a:p>
            <a:pPr marL="1014413" lvl="2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>
                <a:latin typeface="Fira Sans Light" panose="020B0403050000020004" pitchFamily="34" charset="0"/>
                <a:ea typeface="Fira Sans Light" panose="020B0403050000020004" pitchFamily="34" charset="0"/>
                <a:cs typeface="Arial" panose="020B0604020202020204" pitchFamily="34" charset="0"/>
              </a:rPr>
              <a:t>Saisonaler Anbau / Konsum und lokale Ernährungssysteme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387D058F-5DB9-8C71-57E2-97F81F80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</p:spPr>
        <p:txBody>
          <a:bodyPr/>
          <a:lstStyle/>
          <a:p>
            <a:r>
              <a:rPr lang="de-CH" b="1" dirty="0">
                <a:latin typeface="Fira Sans Medium" panose="020B0603050000020004" pitchFamily="34" charset="0"/>
                <a:ea typeface="Fira Sans Medium" panose="020B0603050000020004" pitchFamily="34" charset="0"/>
              </a:rPr>
              <a:t>Abschwächung des Klimawandels</a:t>
            </a:r>
          </a:p>
        </p:txBody>
      </p:sp>
    </p:spTree>
    <p:extLst>
      <p:ext uri="{BB962C8B-B14F-4D97-AF65-F5344CB8AC3E}">
        <p14:creationId xmlns:p14="http://schemas.microsoft.com/office/powerpoint/2010/main" val="701698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F1D289D-0D9C-CF6B-4C99-34E96A06535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8724" y="1140984"/>
            <a:ext cx="8439139" cy="316531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de-CH" sz="2000" dirty="0">
                <a:cs typeface="Times New Roman" panose="02020603050405020304" pitchFamily="18" charset="0"/>
              </a:rPr>
              <a:t>Agrarökologie zeigt positive Wirkungen bei der Anpassung an den Klimawandel und der Reduktion des Ausstosses von Klimagasen. </a:t>
            </a: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de-CH" sz="2000" dirty="0">
                <a:cs typeface="Times New Roman" panose="02020603050405020304" pitchFamily="18" charset="0"/>
              </a:rPr>
              <a:t>Agrarökologie fördert den Erhalt von traditionellen Anbaumethoden, die an die lokalen Gegebenheiten angepasst sind. So werden natürliche Ressourcen geschont und die Arten- und Sortenvielfalt erhalten.</a:t>
            </a: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de-CH" sz="2000" dirty="0">
                <a:cs typeface="Times New Roman" panose="02020603050405020304" pitchFamily="18" charset="0"/>
              </a:rPr>
              <a:t>Agrarökologie fördert eine lokale, umweltfreundliche Landwirtschaft sowie die politische Partizipation. </a:t>
            </a: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de-CH" sz="2000" dirty="0">
                <a:cs typeface="Times New Roman" panose="02020603050405020304" pitchFamily="18" charset="0"/>
              </a:rPr>
              <a:t>Für die Schweiz lässt sich die Forderung von Agrarökologie auf regional, saisonal, ökologisch und fair konsumieren verkürzen. 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741457B-068E-AA06-0F2B-D748FB44D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Agrarökologie ein Beitrag zur Lösung</a:t>
            </a:r>
          </a:p>
        </p:txBody>
      </p:sp>
    </p:spTree>
    <p:extLst>
      <p:ext uri="{BB962C8B-B14F-4D97-AF65-F5344CB8AC3E}">
        <p14:creationId xmlns:p14="http://schemas.microsoft.com/office/powerpoint/2010/main" val="40644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F15CD74-7FBA-21FD-5676-B095D47F2C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3200" y="1032499"/>
            <a:ext cx="8439139" cy="3738284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CH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Wir fordern von der Schweiz, dass sie</a:t>
            </a:r>
            <a:endParaRPr lang="de-CH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8325" lvl="1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de-CH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Agrarökologie anerkennt und fördert. </a:t>
            </a:r>
          </a:p>
          <a:p>
            <a:pPr marL="568325" lvl="1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de-CH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hochgiftige Pestizide ächtet sowie deren Herstellung und Handel verbietet. </a:t>
            </a:r>
          </a:p>
          <a:p>
            <a:pPr marL="568325" lvl="1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de-CH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das bäuerliche Recht auf Saatgut auf keine Weise einschränkt. </a:t>
            </a:r>
          </a:p>
          <a:p>
            <a:pPr marL="568325" lvl="1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de-D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ihre Handelspolitik so ausrichtet, dass sie der agrarökologischen Transformation und der Umsetzung des Rechts auf Nahrung dient.</a:t>
            </a:r>
          </a:p>
          <a:p>
            <a:pPr marL="568325" lvl="1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grenzüberschreitenden Handel mit Gütern verbietet, der Menschenrechte, Biodiversität oder Umwelt gefährdet.</a:t>
            </a:r>
          </a:p>
          <a:p>
            <a:pPr marL="568325" lvl="1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de-D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Mitwirkung der Bäuerinnen und Bauern in allen politischen Prozessen fördert, welche Auswirkungen auf ihr Leben, ihr Land und ihre Existenzgrundlagen haben können.</a:t>
            </a:r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87D058F-5DB9-8C71-57E2-97F81F80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Forderungen von Fastenaktion/HEKS</a:t>
            </a:r>
          </a:p>
        </p:txBody>
      </p:sp>
    </p:spTree>
    <p:extLst>
      <p:ext uri="{BB962C8B-B14F-4D97-AF65-F5344CB8AC3E}">
        <p14:creationId xmlns:p14="http://schemas.microsoft.com/office/powerpoint/2010/main" val="122560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23317" y="1406271"/>
            <a:ext cx="4620683" cy="2573546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de-CH" altLang="de-DE" dirty="0">
                <a:ea typeface="ＭＳ Ｐゴシック" panose="020B0600070205080204" pitchFamily="34" charset="-128"/>
              </a:rPr>
              <a:t>Agrarökologie – mehr als ökologische Landwirtschaft</a:t>
            </a:r>
          </a:p>
          <a:p>
            <a:pPr lvl="1">
              <a:spcAft>
                <a:spcPct val="50000"/>
              </a:spcAft>
            </a:pPr>
            <a:r>
              <a:rPr lang="de-CH" altLang="de-DE" dirty="0">
                <a:ea typeface="ＭＳ Ｐゴシック" panose="020B0600070205080204" pitchFamily="34" charset="-128"/>
              </a:rPr>
              <a:t>Ein Forschungsansatz</a:t>
            </a:r>
          </a:p>
          <a:p>
            <a:pPr lvl="1">
              <a:spcAft>
                <a:spcPct val="50000"/>
              </a:spcAft>
            </a:pPr>
            <a:r>
              <a:rPr lang="de-CH" altLang="de-DE" dirty="0">
                <a:ea typeface="ＭＳ Ｐゴシック" panose="020B0600070205080204" pitchFamily="34" charset="-128"/>
              </a:rPr>
              <a:t>Zusammenfassung von ökologischen landwirtschaftlichen Methoden</a:t>
            </a:r>
          </a:p>
          <a:p>
            <a:pPr lvl="1">
              <a:spcAft>
                <a:spcPct val="50000"/>
              </a:spcAft>
            </a:pPr>
            <a:r>
              <a:rPr lang="de-CH" altLang="de-DE" dirty="0">
                <a:ea typeface="ＭＳ Ｐゴシック" panose="020B0600070205080204" pitchFamily="34" charset="-128"/>
              </a:rPr>
              <a:t>Eine gesellschaftspolitische Bewegung</a:t>
            </a:r>
            <a:endParaRPr lang="de-CH" dirty="0"/>
          </a:p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Agrarökologie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13508"/>
          <a:stretch/>
        </p:blipFill>
        <p:spPr>
          <a:xfrm>
            <a:off x="298724" y="1406271"/>
            <a:ext cx="3971109" cy="254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6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D02D338-2E73-D54A-B20B-9C6A2FCD8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33" y="1493999"/>
            <a:ext cx="5255087" cy="3165313"/>
          </a:xfrm>
          <a:prstGeom prst="rect">
            <a:avLst/>
          </a:prstGeom>
        </p:spPr>
        <p:txBody>
          <a:bodyPr/>
          <a:lstStyle/>
          <a:p>
            <a:pPr>
              <a:spcAft>
                <a:spcPct val="50000"/>
              </a:spcAft>
            </a:pPr>
            <a:r>
              <a:rPr lang="de-CH" b="1" dirty="0"/>
              <a:t>Die ökologische Dimension</a:t>
            </a:r>
          </a:p>
          <a:p>
            <a:pPr lvl="1">
              <a:spcAft>
                <a:spcPct val="50000"/>
              </a:spcAft>
            </a:pPr>
            <a:r>
              <a:rPr lang="de-CH" altLang="de-DE" dirty="0">
                <a:ea typeface="ＭＳ Ｐゴシック" panose="020B0600070205080204" pitchFamily="34" charset="-128"/>
              </a:rPr>
              <a:t>Beachtung des ganzen Agrarökosystems (Pflanzen, Tiere, Boden, Wasser…)</a:t>
            </a:r>
          </a:p>
          <a:p>
            <a:pPr lvl="1">
              <a:spcAft>
                <a:spcPct val="50000"/>
              </a:spcAft>
            </a:pPr>
            <a:r>
              <a:rPr lang="de-CH" altLang="de-DE" dirty="0">
                <a:ea typeface="ＭＳ Ｐゴシック" panose="020B0600070205080204" pitchFamily="34" charset="-128"/>
              </a:rPr>
              <a:t>Fördert die Biodiversität und Bodenfruchtbarkeit</a:t>
            </a:r>
          </a:p>
          <a:p>
            <a:pPr lvl="1">
              <a:spcAft>
                <a:spcPct val="50000"/>
              </a:spcAft>
            </a:pPr>
            <a:r>
              <a:rPr lang="de-CH" altLang="de-DE" dirty="0">
                <a:ea typeface="ＭＳ Ｐゴシック" panose="020B0600070205080204" pitchFamily="34" charset="-128"/>
              </a:rPr>
              <a:t>Reduziert Einsatz und Abhängigkeit von Agrochemikalien</a:t>
            </a:r>
          </a:p>
          <a:p>
            <a:pPr lvl="1">
              <a:spcAft>
                <a:spcPct val="50000"/>
              </a:spcAft>
            </a:pPr>
            <a:r>
              <a:rPr lang="de-CH" altLang="de-DE" dirty="0">
                <a:ea typeface="ＭＳ Ｐゴシック" panose="020B0600070205080204" pitchFamily="34" charset="-128"/>
              </a:rPr>
              <a:t>Unterstützt die Anpassung an Klimawandel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F821FC-C123-6D4E-BF7B-4EBDAF07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dirty="0">
                <a:latin typeface="Fira Sans Medium" panose="020B0603050000020004" pitchFamily="34" charset="0"/>
                <a:ea typeface="Fira Sans Medium" panose="020B0603050000020004" pitchFamily="34" charset="0"/>
              </a:rPr>
              <a:t>Dimensionen der </a:t>
            </a:r>
            <a:r>
              <a:rPr lang="de-CH" dirty="0">
                <a:latin typeface="Fira Sans Medium" panose="020B0603050000020004" pitchFamily="34" charset="0"/>
                <a:ea typeface="Fira Sans Medium" panose="020B0603050000020004" pitchFamily="34" charset="0"/>
              </a:rPr>
              <a:t>Agrarökologie</a:t>
            </a:r>
            <a:endParaRPr lang="de-DE" dirty="0">
              <a:latin typeface="Fira Sans Medium" panose="020B0603050000020004" pitchFamily="34" charset="0"/>
              <a:ea typeface="Fira Sans Medium" panose="020B06030500000200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1" y="2055044"/>
            <a:ext cx="3409674" cy="22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D02D338-2E73-D54A-B20B-9C6A2FCD8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33" y="1493999"/>
            <a:ext cx="5104167" cy="3165313"/>
          </a:xfrm>
          <a:prstGeom prst="rect">
            <a:avLst/>
          </a:prstGeom>
        </p:spPr>
        <p:txBody>
          <a:bodyPr/>
          <a:lstStyle/>
          <a:p>
            <a:pPr>
              <a:spcAft>
                <a:spcPct val="50000"/>
              </a:spcAft>
            </a:pPr>
            <a:r>
              <a:rPr lang="de-CH" b="1" dirty="0"/>
              <a:t>Die soziale und kulturelle Dimension</a:t>
            </a:r>
          </a:p>
          <a:p>
            <a:pPr lvl="1">
              <a:spcAft>
                <a:spcPct val="50000"/>
              </a:spcAft>
            </a:pPr>
            <a:r>
              <a:rPr lang="de-CH" dirty="0"/>
              <a:t>Fördert den Wissensaustausch zwischen Bäuerinnen und Bauern</a:t>
            </a:r>
          </a:p>
          <a:p>
            <a:pPr lvl="1">
              <a:spcAft>
                <a:spcPct val="50000"/>
              </a:spcAft>
            </a:pPr>
            <a:r>
              <a:rPr lang="de-CH" dirty="0"/>
              <a:t>Stärkt indigenes und lokales Wissen als Grundlage zur Bewältigung der Klimaveränderung</a:t>
            </a:r>
          </a:p>
          <a:p>
            <a:pPr lvl="1">
              <a:spcAft>
                <a:spcPct val="50000"/>
              </a:spcAft>
            </a:pPr>
            <a:r>
              <a:rPr lang="de-CH" dirty="0"/>
              <a:t>Agrarökologie trägt zu gesunder, saisonaler und kulturell angepasster Ernährung bei</a:t>
            </a:r>
          </a:p>
          <a:p>
            <a:pPr lvl="1">
              <a:spcAft>
                <a:spcPct val="50000"/>
              </a:spcAft>
            </a:pPr>
            <a:r>
              <a:rPr lang="de-CH" dirty="0"/>
              <a:t>Bestärkt Engagement und Selbstorganisation</a:t>
            </a:r>
            <a:endParaRPr lang="de-CH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3F821FC-C123-6D4E-BF7B-4EBDAF07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</p:spPr>
        <p:txBody>
          <a:bodyPr/>
          <a:lstStyle/>
          <a:p>
            <a:r>
              <a:rPr lang="de-CH" altLang="de-DE" dirty="0">
                <a:latin typeface="Fira Sans Medium" panose="020B0603050000020004" pitchFamily="34" charset="0"/>
                <a:ea typeface="Fira Sans Medium" panose="020B0603050000020004" pitchFamily="34" charset="0"/>
              </a:rPr>
              <a:t>Dimensionen der Agrarökologie</a:t>
            </a:r>
            <a:endParaRPr lang="de-DE" dirty="0">
              <a:latin typeface="Fira Sans Medium" panose="020B0603050000020004" pitchFamily="34" charset="0"/>
              <a:ea typeface="Fira Sans Medium" panose="020B06030500000200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07" y="2085052"/>
            <a:ext cx="3299382" cy="218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D02D338-2E73-D54A-B20B-9C6A2FCD8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79" y="1487266"/>
            <a:ext cx="4947842" cy="3165313"/>
          </a:xfrm>
          <a:prstGeom prst="rect">
            <a:avLst/>
          </a:prstGeom>
        </p:spPr>
        <p:txBody>
          <a:bodyPr/>
          <a:lstStyle/>
          <a:p>
            <a:pPr>
              <a:spcAft>
                <a:spcPct val="50000"/>
              </a:spcAft>
            </a:pPr>
            <a:r>
              <a:rPr lang="de-CH" b="1" dirty="0"/>
              <a:t>Die ökonomische Dimension</a:t>
            </a:r>
          </a:p>
          <a:p>
            <a:pPr lvl="1"/>
            <a:r>
              <a:rPr lang="de-CH" dirty="0"/>
              <a:t>Fördert faire und kurze Vermarktungswege</a:t>
            </a:r>
          </a:p>
          <a:p>
            <a:pPr lvl="1"/>
            <a:r>
              <a:rPr lang="de-CH" dirty="0"/>
              <a:t>Diversifizierung der landwirtschaftlicher Einkommen</a:t>
            </a:r>
          </a:p>
          <a:p>
            <a:pPr lvl="1"/>
            <a:r>
              <a:rPr lang="de-CH" dirty="0"/>
              <a:t>Autonomie der Dorfgemeinschaften </a:t>
            </a:r>
          </a:p>
          <a:p>
            <a:pPr lvl="1"/>
            <a:r>
              <a:rPr lang="de-CH" dirty="0"/>
              <a:t>Lokale Marktentwicklung für Agrarprodukte</a:t>
            </a:r>
            <a:endParaRPr lang="de-CH" sz="1400" kern="1200" dirty="0"/>
          </a:p>
          <a:p>
            <a:pPr lvl="1"/>
            <a:endParaRPr lang="de-CH" dirty="0"/>
          </a:p>
          <a:p>
            <a:pPr>
              <a:spcAft>
                <a:spcPct val="50000"/>
              </a:spcAft>
            </a:pPr>
            <a:endParaRPr lang="de-CH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3F821FC-C123-6D4E-BF7B-4EBDAF07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</p:spPr>
        <p:txBody>
          <a:bodyPr/>
          <a:lstStyle/>
          <a:p>
            <a:r>
              <a:rPr lang="de-CH" altLang="de-DE" dirty="0">
                <a:latin typeface="Fira Sans Medium" panose="020B0603050000020004" pitchFamily="34" charset="0"/>
                <a:ea typeface="Fira Sans Medium" panose="020B0603050000020004" pitchFamily="34" charset="0"/>
              </a:rPr>
              <a:t>Dimensionen der Agrarökologie</a:t>
            </a:r>
            <a:endParaRPr lang="de-DE" dirty="0">
              <a:latin typeface="Fira Sans Medium" panose="020B0603050000020004" pitchFamily="34" charset="0"/>
              <a:ea typeface="Fira Sans Medium" panose="020B06030500000200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0" b="22983"/>
          <a:stretch/>
        </p:blipFill>
        <p:spPr>
          <a:xfrm>
            <a:off x="6050280" y="1517704"/>
            <a:ext cx="2771009" cy="32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D02D338-2E73-D54A-B20B-9C6A2FCD8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34" y="1493999"/>
            <a:ext cx="5089289" cy="3165313"/>
          </a:xfrm>
          <a:prstGeom prst="rect">
            <a:avLst/>
          </a:prstGeom>
        </p:spPr>
        <p:txBody>
          <a:bodyPr/>
          <a:lstStyle/>
          <a:p>
            <a:pPr>
              <a:spcAft>
                <a:spcPct val="50000"/>
              </a:spcAft>
            </a:pPr>
            <a:r>
              <a:rPr lang="de-CH" b="1" dirty="0"/>
              <a:t>Die politische Dimension</a:t>
            </a:r>
          </a:p>
          <a:p>
            <a:pPr lvl="1"/>
            <a:r>
              <a:rPr lang="de-CH" dirty="0"/>
              <a:t>Bäuerinnen und Bauern als starke politische </a:t>
            </a:r>
            <a:r>
              <a:rPr lang="de-CH" dirty="0" err="1"/>
              <a:t>Akteur:innen</a:t>
            </a:r>
            <a:r>
              <a:rPr lang="de-CH" dirty="0"/>
              <a:t> für mehr Klimaschutz, Recht auf Nahrung und Ernährungssouveränität</a:t>
            </a:r>
          </a:p>
          <a:p>
            <a:pPr lvl="1"/>
            <a:r>
              <a:rPr lang="de-CH" dirty="0"/>
              <a:t>Fordert Kontrolle über Saatgut und Land</a:t>
            </a:r>
          </a:p>
          <a:p>
            <a:pPr lvl="1"/>
            <a:r>
              <a:rPr lang="de-CH" dirty="0"/>
              <a:t>Erfordert unterstützende politische Rahmenbedingungen und Investitionen</a:t>
            </a:r>
          </a:p>
          <a:p>
            <a:pPr lvl="1"/>
            <a:r>
              <a:rPr lang="de-CH" dirty="0"/>
              <a:t>Ermutigt alle Beteiligten, sich stärker in Entscheidungsprozesse einzubringen</a:t>
            </a:r>
          </a:p>
          <a:p>
            <a:pPr lvl="1"/>
            <a:endParaRPr lang="de-CH" sz="1400" kern="1200" dirty="0"/>
          </a:p>
          <a:p>
            <a:pPr lvl="1"/>
            <a:endParaRPr lang="de-CH" dirty="0"/>
          </a:p>
          <a:p>
            <a:pPr>
              <a:spcAft>
                <a:spcPct val="50000"/>
              </a:spcAft>
            </a:pPr>
            <a:endParaRPr lang="de-CH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3F821FC-C123-6D4E-BF7B-4EBDAF07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</p:spPr>
        <p:txBody>
          <a:bodyPr/>
          <a:lstStyle/>
          <a:p>
            <a:r>
              <a:rPr lang="de-CH" altLang="de-DE" dirty="0">
                <a:latin typeface="Fira Sans Medium" panose="020B0603050000020004" pitchFamily="34" charset="0"/>
                <a:ea typeface="Fira Sans Medium" panose="020B0603050000020004" pitchFamily="34" charset="0"/>
              </a:rPr>
              <a:t>Dimensionen der Agrarökologie</a:t>
            </a:r>
            <a:endParaRPr lang="de-DE" dirty="0">
              <a:latin typeface="Fira Sans Medium" panose="020B0603050000020004" pitchFamily="34" charset="0"/>
              <a:ea typeface="Fira Sans Medium" panose="020B06030500000200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20" y="1493999"/>
            <a:ext cx="3480608" cy="26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Projekte zu Agrarökologie in Kenia</a:t>
            </a:r>
          </a:p>
          <a:p>
            <a:pPr lvl="1"/>
            <a:r>
              <a:rPr lang="de-CH" dirty="0"/>
              <a:t>Solidaritätsgruppen</a:t>
            </a:r>
          </a:p>
          <a:p>
            <a:pPr lvl="1"/>
            <a:r>
              <a:rPr lang="de-CH" dirty="0"/>
              <a:t>Kitchen garden (Gemüseanbau)</a:t>
            </a:r>
          </a:p>
          <a:p>
            <a:pPr lvl="1"/>
            <a:r>
              <a:rPr lang="de-CH" dirty="0"/>
              <a:t>Food forest (ganzjährige Ernten)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ra Sans Medium" panose="020B0603050000020004" pitchFamily="34" charset="0"/>
                <a:ea typeface="Fira Sans Medium" panose="020B0603050000020004" pitchFamily="34" charset="0"/>
              </a:rPr>
              <a:t>Kenia</a:t>
            </a:r>
          </a:p>
        </p:txBody>
      </p:sp>
      <p:pic>
        <p:nvPicPr>
          <p:cNvPr id="7" name="Grafik 6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6656" t="840" r="17192" b="14316"/>
          <a:stretch/>
        </p:blipFill>
        <p:spPr>
          <a:xfrm>
            <a:off x="4547401" y="1084276"/>
            <a:ext cx="4302806" cy="239701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13806" y="3720593"/>
            <a:ext cx="8002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Video 1 </a:t>
            </a:r>
            <a:r>
              <a:rPr lang="en-US" sz="1100" dirty="0">
                <a:hlinkClick r:id="rId3"/>
              </a:rPr>
              <a:t>https://www.youtube.com/watch?v=gLQzoW6or5U</a:t>
            </a:r>
            <a:r>
              <a:rPr lang="en-US" sz="1100" dirty="0"/>
              <a:t> </a:t>
            </a:r>
            <a:r>
              <a:rPr lang="de-CH" sz="800" dirty="0"/>
              <a:t>Fastenaktion in Kenia: "Essbare Wälder und Küchengärten"</a:t>
            </a:r>
            <a:endParaRPr lang="en-US" sz="800" dirty="0"/>
          </a:p>
          <a:p>
            <a:endParaRPr lang="en-US" sz="1100" dirty="0"/>
          </a:p>
          <a:p>
            <a:r>
              <a:rPr lang="en-US" sz="1100" dirty="0"/>
              <a:t>Video 2 </a:t>
            </a:r>
            <a:r>
              <a:rPr lang="en-US" sz="1100" dirty="0">
                <a:hlinkClick r:id="rId5"/>
              </a:rPr>
              <a:t>https://www.youtube.com/watch?v=-etg3pm3zVU</a:t>
            </a:r>
            <a:r>
              <a:rPr lang="en-US" sz="1100" dirty="0"/>
              <a:t> </a:t>
            </a:r>
            <a:r>
              <a:rPr lang="de-CH" sz="800" dirty="0"/>
              <a:t>Kenia: </a:t>
            </a:r>
            <a:r>
              <a:rPr lang="de-CH" sz="800" dirty="0" err="1"/>
              <a:t>Agroecology</a:t>
            </a:r>
            <a:r>
              <a:rPr lang="de-CH" sz="800" dirty="0"/>
              <a:t> in </a:t>
            </a:r>
            <a:r>
              <a:rPr lang="de-CH" sz="800" dirty="0" err="1"/>
              <a:t>practice</a:t>
            </a:r>
            <a:endParaRPr lang="de-CH" sz="800" dirty="0"/>
          </a:p>
          <a:p>
            <a:endParaRPr lang="en-US" sz="800" dirty="0"/>
          </a:p>
          <a:p>
            <a:r>
              <a:rPr lang="en-US" sz="1100" dirty="0"/>
              <a:t>Video 3 </a:t>
            </a:r>
            <a:r>
              <a:rPr lang="en-US" sz="1100" dirty="0">
                <a:hlinkClick r:id="rId6"/>
              </a:rPr>
              <a:t>https://www.youtube.com/watch?v=ODJz7hI879g</a:t>
            </a:r>
            <a:r>
              <a:rPr lang="en-US" sz="1100" dirty="0"/>
              <a:t> </a:t>
            </a:r>
            <a:r>
              <a:rPr lang="en-US" sz="800" dirty="0"/>
              <a:t>Kenia: Different agroecological practices explained by a farmer</a:t>
            </a:r>
          </a:p>
          <a:p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5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Projekte Anbau, Erhaltung, nachhaltige Landwirtschaft</a:t>
            </a:r>
          </a:p>
          <a:p>
            <a:pPr lvl="1"/>
            <a:r>
              <a:rPr lang="de-CH" dirty="0"/>
              <a:t>Fokus auf Biodiversität und Diversifizierung </a:t>
            </a:r>
          </a:p>
          <a:p>
            <a:pPr lvl="1"/>
            <a:r>
              <a:rPr lang="de-CH" dirty="0"/>
              <a:t>Wissen der Bäuerinnen und Bauern stärken (Beobachtung)</a:t>
            </a:r>
          </a:p>
          <a:p>
            <a:pPr lvl="1"/>
            <a:r>
              <a:rPr lang="de-CH" dirty="0"/>
              <a:t>Feldmessungen (Boden, Biomasse, Durchwurzelung, Vergleiche zu konventionellem Anbau)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ra Sans Medium" panose="020B0603050000020004" pitchFamily="34" charset="0"/>
                <a:ea typeface="Fira Sans Medium" panose="020B0603050000020004" pitchFamily="34" charset="0"/>
              </a:rPr>
              <a:t>Kolumbien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83" y="1493999"/>
            <a:ext cx="3843779" cy="288283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901703" y="4380325"/>
            <a:ext cx="1582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Kolumbien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444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00297" y="1225370"/>
            <a:ext cx="8868021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de-CH" sz="2000" b="1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Adaptation</a:t>
            </a:r>
            <a:r>
              <a:rPr lang="de-CH" sz="2000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 – In natürlichen Systemen: der Prozess der Anpassung an das tatsächliche Klima und seine Auswirkungen; menschliche Eingriffe können die Anpassung an das erwartete Klima und seine Auswirkungen erleichtern.</a:t>
            </a:r>
          </a:p>
          <a:p>
            <a:pPr marL="800100" lvl="2">
              <a:spcAft>
                <a:spcPts val="600"/>
              </a:spcAft>
            </a:pPr>
            <a:endParaRPr lang="de-CH" kern="1400" dirty="0">
              <a:latin typeface="Fira Sans Light" panose="020B0403050000020004" pitchFamily="34" charset="0"/>
              <a:ea typeface="Fira Sans Light" panose="020B0403050000020004" pitchFamily="34" charset="0"/>
              <a:cs typeface="Times New Roman" panose="02020603050405020304" pitchFamily="18" charset="0"/>
            </a:endParaRPr>
          </a:p>
          <a:p>
            <a:pPr marL="800100" lvl="2">
              <a:spcAft>
                <a:spcPts val="600"/>
              </a:spcAft>
            </a:pPr>
            <a:r>
              <a:rPr lang="de-CH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z.B.</a:t>
            </a:r>
          </a:p>
          <a:p>
            <a:pPr marL="1014413" lvl="2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Wasserhaltefähigkeit von Böden </a:t>
            </a:r>
            <a:endParaRPr lang="en-GB" kern="1400" dirty="0">
              <a:latin typeface="Fira Sans Light" panose="020B0403050000020004" pitchFamily="34" charset="0"/>
              <a:ea typeface="Fira Sans Light" panose="020B0403050000020004" pitchFamily="34" charset="0"/>
              <a:cs typeface="Times New Roman" panose="02020603050405020304" pitchFamily="18" charset="0"/>
            </a:endParaRPr>
          </a:p>
          <a:p>
            <a:pPr marL="1014413" lvl="2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Standortangepasste Sorten</a:t>
            </a:r>
            <a:endParaRPr lang="en-GB" kern="1400" dirty="0">
              <a:latin typeface="Fira Sans Light" panose="020B0403050000020004" pitchFamily="34" charset="0"/>
              <a:ea typeface="Fira Sans Light" panose="020B0403050000020004" pitchFamily="34" charset="0"/>
              <a:cs typeface="Times New Roman" panose="02020603050405020304" pitchFamily="18" charset="0"/>
            </a:endParaRPr>
          </a:p>
          <a:p>
            <a:pPr marL="1014413" lvl="2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kern="1400" dirty="0">
                <a:latin typeface="Fira Sans Light" panose="020B0403050000020004" pitchFamily="34" charset="0"/>
                <a:ea typeface="Fira Sans Light" panose="020B0403050000020004" pitchFamily="34" charset="0"/>
                <a:cs typeface="Times New Roman" panose="02020603050405020304" pitchFamily="18" charset="0"/>
              </a:rPr>
              <a:t>Diversifizierung als Risikostrategie bei Ernteausfall </a:t>
            </a:r>
          </a:p>
          <a:p>
            <a:pPr marL="800100" lvl="2">
              <a:spcAft>
                <a:spcPts val="600"/>
              </a:spcAft>
            </a:pPr>
            <a:endParaRPr lang="de-CH" kern="1400" dirty="0">
              <a:latin typeface="Fira Sans Light" panose="020B0403050000020004" pitchFamily="34" charset="0"/>
              <a:ea typeface="Fira Sans Light" panose="020B04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387D058F-5DB9-8C71-57E2-97F81F80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</p:spPr>
        <p:txBody>
          <a:bodyPr/>
          <a:lstStyle/>
          <a:p>
            <a:r>
              <a:rPr lang="de-CH" b="1" dirty="0">
                <a:latin typeface="Fira Sans Medium" panose="020B0603050000020004" pitchFamily="34" charset="0"/>
                <a:ea typeface="Fira Sans Medium" panose="020B0603050000020004" pitchFamily="34" charset="0"/>
              </a:rPr>
              <a:t>Anpassung an Klimaveränderung</a:t>
            </a:r>
          </a:p>
        </p:txBody>
      </p:sp>
    </p:spTree>
    <p:extLst>
      <p:ext uri="{BB962C8B-B14F-4D97-AF65-F5344CB8AC3E}">
        <p14:creationId xmlns:p14="http://schemas.microsoft.com/office/powerpoint/2010/main" val="681619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FA_Foli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F0032"/>
      </a:accent1>
      <a:accent2>
        <a:srgbClr val="737679"/>
      </a:accent2>
      <a:accent3>
        <a:srgbClr val="E95A29"/>
      </a:accent3>
      <a:accent4>
        <a:srgbClr val="000000"/>
      </a:accent4>
      <a:accent5>
        <a:srgbClr val="001CAF"/>
      </a:accent5>
      <a:accent6>
        <a:srgbClr val="357DB6"/>
      </a:accent6>
      <a:hlink>
        <a:srgbClr val="000000"/>
      </a:hlink>
      <a:folHlink>
        <a:srgbClr val="DF003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2251</Words>
  <Application>Microsoft Office PowerPoint</Application>
  <PresentationFormat>Bildschirmpräsentation (16:9)</PresentationFormat>
  <Paragraphs>159</Paragraphs>
  <Slides>12</Slides>
  <Notes>12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Arial</vt:lpstr>
      <vt:lpstr>Courier New</vt:lpstr>
      <vt:lpstr>Fira Sans Light</vt:lpstr>
      <vt:lpstr>Fira Sans Medium</vt:lpstr>
      <vt:lpstr>Symbol</vt:lpstr>
      <vt:lpstr>Times New Roman</vt:lpstr>
      <vt:lpstr>Wingdings</vt:lpstr>
      <vt:lpstr>Office</vt:lpstr>
      <vt:lpstr>Klimagerechtigkeit - jetzt!</vt:lpstr>
      <vt:lpstr>Agrarökologie</vt:lpstr>
      <vt:lpstr>Dimensionen der Agrarökologie</vt:lpstr>
      <vt:lpstr>Dimensionen der Agrarökologie</vt:lpstr>
      <vt:lpstr>Dimensionen der Agrarökologie</vt:lpstr>
      <vt:lpstr>Dimensionen der Agrarökologie</vt:lpstr>
      <vt:lpstr>Kenia</vt:lpstr>
      <vt:lpstr>Kolumbien</vt:lpstr>
      <vt:lpstr>Anpassung an Klimaveränderung</vt:lpstr>
      <vt:lpstr>Abschwächung des Klimawandels</vt:lpstr>
      <vt:lpstr>Agrarökologie ein Beitrag zur Lösung</vt:lpstr>
      <vt:lpstr>Forderungen von Fastenaktion/HEKS</vt:lpstr>
    </vt:vector>
  </TitlesOfParts>
  <Company>뿿쾐뿿컰뿿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Pixelbox</dc:creator>
  <cp:lastModifiedBy>Carmen Staub</cp:lastModifiedBy>
  <cp:revision>605</cp:revision>
  <cp:lastPrinted>2021-11-10T14:50:08Z</cp:lastPrinted>
  <dcterms:created xsi:type="dcterms:W3CDTF">2009-06-22T13:48:03Z</dcterms:created>
  <dcterms:modified xsi:type="dcterms:W3CDTF">2022-12-20T13:34:47Z</dcterms:modified>
</cp:coreProperties>
</file>